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2" r:id="rId7"/>
    <p:sldId id="264" r:id="rId8"/>
    <p:sldId id="263" r:id="rId9"/>
    <p:sldId id="265" r:id="rId10"/>
    <p:sldId id="266" r:id="rId11"/>
    <p:sldId id="267" r:id="rId12"/>
    <p:sldId id="268" r:id="rId13"/>
    <p:sldId id="269" r:id="rId14"/>
    <p:sldId id="270" r:id="rId15"/>
    <p:sldId id="271" r:id="rId16"/>
    <p:sldId id="272" r:id="rId17"/>
    <p:sldId id="278" r:id="rId18"/>
    <p:sldId id="279" r:id="rId19"/>
    <p:sldId id="275" r:id="rId20"/>
    <p:sldId id="276" r:id="rId21"/>
    <p:sldId id="280" r:id="rId22"/>
    <p:sldId id="284" r:id="rId23"/>
    <p:sldId id="281" r:id="rId24"/>
    <p:sldId id="282"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B7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26C164D-DD88-475D-A10F-9A0F2ADE98E5}" type="datetimeFigureOut">
              <a:rPr lang="en-US" smtClean="0"/>
              <a:t>12/6/2011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FC78207-DE4A-4043-8E50-6D01288F644F}"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26C164D-DD88-475D-A10F-9A0F2ADE98E5}"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78207-DE4A-4043-8E50-6D01288F644F}"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6C164D-DD88-475D-A10F-9A0F2ADE98E5}" type="datetimeFigureOut">
              <a:rPr lang="en-US" smtClean="0"/>
              <a:t>12/6/2011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FC78207-DE4A-4043-8E50-6D01288F644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26C164D-DD88-475D-A10F-9A0F2ADE98E5}"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26C164D-DD88-475D-A10F-9A0F2ADE98E5}" type="datetimeFigureOut">
              <a:rPr lang="en-US" smtClean="0"/>
              <a:t>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78207-DE4A-4043-8E50-6D01288F644F}"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6C164D-DD88-475D-A10F-9A0F2ADE98E5}" type="datetimeFigureOut">
              <a:rPr lang="en-US" smtClean="0"/>
              <a:t>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C164D-DD88-475D-A10F-9A0F2ADE98E5}" type="datetimeFigureOut">
              <a:rPr lang="en-US" smtClean="0"/>
              <a:t>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C78207-DE4A-4043-8E50-6D01288F64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C78207-DE4A-4043-8E50-6D01288F644F}"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6C164D-DD88-475D-A10F-9A0F2ADE98E5}" type="datetimeFigureOut">
              <a:rPr lang="en-US" smtClean="0"/>
              <a:t>12/6/2011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FC78207-DE4A-4043-8E50-6D01288F644F}"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26C164D-DD88-475D-A10F-9A0F2ADE98E5}" type="datetimeFigureOut">
              <a:rPr lang="en-US" smtClean="0"/>
              <a:t>12/6/2011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FC78207-DE4A-4043-8E50-6D01288F64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5400" dirty="0" smtClean="0"/>
              <a:t>Chemical bonding</a:t>
            </a:r>
            <a:endParaRPr lang="en-US" sz="5400" dirty="0"/>
          </a:p>
        </p:txBody>
      </p:sp>
      <p:sp>
        <p:nvSpPr>
          <p:cNvPr id="2" name="Title 1"/>
          <p:cNvSpPr>
            <a:spLocks noGrp="1"/>
          </p:cNvSpPr>
          <p:nvPr>
            <p:ph type="ctrTitle"/>
          </p:nvPr>
        </p:nvSpPr>
        <p:spPr/>
        <p:txBody>
          <a:bodyPr/>
          <a:lstStyle/>
          <a:p>
            <a:r>
              <a:rPr lang="en-US" dirty="0" smtClean="0"/>
              <a:t>Chapters 7 and 8</a:t>
            </a:r>
            <a:endParaRPr lang="en-US" dirty="0"/>
          </a:p>
        </p:txBody>
      </p:sp>
    </p:spTree>
    <p:extLst>
      <p:ext uri="{BB962C8B-B14F-4D97-AF65-F5344CB8AC3E}">
        <p14:creationId xmlns:p14="http://schemas.microsoft.com/office/powerpoint/2010/main" val="767656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Alloys</a:t>
            </a:r>
            <a:endParaRPr lang="en-US" dirty="0"/>
          </a:p>
        </p:txBody>
      </p:sp>
      <p:sp>
        <p:nvSpPr>
          <p:cNvPr id="3" name="Content Placeholder 2"/>
          <p:cNvSpPr>
            <a:spLocks noGrp="1"/>
          </p:cNvSpPr>
          <p:nvPr>
            <p:ph sz="quarter" idx="1"/>
          </p:nvPr>
        </p:nvSpPr>
        <p:spPr>
          <a:xfrm>
            <a:off x="914400" y="1447800"/>
            <a:ext cx="7772400" cy="1752600"/>
          </a:xfrm>
        </p:spPr>
        <p:txBody>
          <a:bodyPr/>
          <a:lstStyle/>
          <a:p>
            <a:r>
              <a:rPr lang="en-US" dirty="0" smtClean="0"/>
              <a:t>Alloys are mixtures of metals</a:t>
            </a:r>
          </a:p>
          <a:p>
            <a:r>
              <a:rPr lang="en-US" dirty="0" smtClean="0"/>
              <a:t>Properties of alloys are usually superior to those of their component elements.</a:t>
            </a:r>
            <a:endParaRPr lang="en-US" dirty="0"/>
          </a:p>
        </p:txBody>
      </p:sp>
      <p:pic>
        <p:nvPicPr>
          <p:cNvPr id="9218" name="Picture 2" descr="http://wps.prenhall.com/wps/media/objects/3313/3392987/imag2306/AAAYOGN0.JPG"/>
          <p:cNvPicPr>
            <a:picLocks noChangeAspect="1" noChangeArrowheads="1"/>
          </p:cNvPicPr>
          <p:nvPr/>
        </p:nvPicPr>
        <p:blipFill rotWithShape="1">
          <a:blip r:embed="rId2">
            <a:extLst>
              <a:ext uri="{28A0092B-C50C-407E-A947-70E740481C1C}">
                <a14:useLocalDpi xmlns:a14="http://schemas.microsoft.com/office/drawing/2010/main" val="0"/>
              </a:ext>
            </a:extLst>
          </a:blip>
          <a:srcRect b="13285"/>
          <a:stretch/>
        </p:blipFill>
        <p:spPr bwMode="auto">
          <a:xfrm>
            <a:off x="2287814" y="4056290"/>
            <a:ext cx="4286250" cy="21227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22714" y="6179004"/>
            <a:ext cx="2514599" cy="461665"/>
          </a:xfrm>
          <a:prstGeom prst="rect">
            <a:avLst/>
          </a:prstGeom>
          <a:noFill/>
        </p:spPr>
        <p:txBody>
          <a:bodyPr wrap="square" rtlCol="0">
            <a:spAutoFit/>
          </a:bodyPr>
          <a:lstStyle/>
          <a:p>
            <a:r>
              <a:rPr lang="en-US" sz="2400" dirty="0" err="1" smtClean="0"/>
              <a:t>Substitutional</a:t>
            </a:r>
            <a:r>
              <a:rPr lang="en-US" sz="2400" dirty="0" smtClean="0"/>
              <a:t> Alloy</a:t>
            </a:r>
            <a:endParaRPr lang="en-US" sz="2400" dirty="0"/>
          </a:p>
        </p:txBody>
      </p:sp>
      <p:sp>
        <p:nvSpPr>
          <p:cNvPr id="6" name="TextBox 5"/>
          <p:cNvSpPr txBox="1"/>
          <p:nvPr/>
        </p:nvSpPr>
        <p:spPr>
          <a:xfrm>
            <a:off x="4637313" y="6179002"/>
            <a:ext cx="2514599" cy="461665"/>
          </a:xfrm>
          <a:prstGeom prst="rect">
            <a:avLst/>
          </a:prstGeom>
          <a:noFill/>
        </p:spPr>
        <p:txBody>
          <a:bodyPr wrap="square" rtlCol="0">
            <a:spAutoFit/>
          </a:bodyPr>
          <a:lstStyle/>
          <a:p>
            <a:r>
              <a:rPr lang="en-US" sz="2400" dirty="0" smtClean="0"/>
              <a:t>Interstitial Alloy</a:t>
            </a:r>
            <a:endParaRPr lang="en-US" sz="2400" dirty="0"/>
          </a:p>
        </p:txBody>
      </p:sp>
      <p:pic>
        <p:nvPicPr>
          <p:cNvPr id="9220" name="Picture 4" descr="http://image.made-in-china.com/2f0j00eBmELsvKltYA/Lead-Brass-HPB58-3-HPB59-1-C37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9275" y="2881312"/>
            <a:ext cx="1706034" cy="1362076"/>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image.made-in-china.com/2f0j00MvtQpYNRJBrs/Stainless-Steel-Perforated-Sheet-HDP0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24993" y="2907846"/>
            <a:ext cx="1438097" cy="1076326"/>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t3.gstatic.com/images?q=tbn:ANd9GcR8TwWrq07MrtbKL9DbTQp5zACAufcxBaKWnRGVrwXCXBKxNQcWgfX98lX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9275" y="2847295"/>
            <a:ext cx="1200150" cy="1190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211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Covalent Bonding</a:t>
            </a:r>
            <a:endParaRPr lang="en-US" dirty="0"/>
          </a:p>
        </p:txBody>
      </p:sp>
      <p:sp>
        <p:nvSpPr>
          <p:cNvPr id="3" name="Content Placeholder 2"/>
          <p:cNvSpPr>
            <a:spLocks noGrp="1"/>
          </p:cNvSpPr>
          <p:nvPr>
            <p:ph sz="quarter" idx="1"/>
          </p:nvPr>
        </p:nvSpPr>
        <p:spPr>
          <a:xfrm>
            <a:off x="990600" y="1828800"/>
            <a:ext cx="7772400" cy="4572000"/>
          </a:xfrm>
        </p:spPr>
        <p:txBody>
          <a:bodyPr/>
          <a:lstStyle/>
          <a:p>
            <a:r>
              <a:rPr lang="en-US" dirty="0" smtClean="0"/>
              <a:t>Covalent bonds occur between two or more non-metals</a:t>
            </a:r>
          </a:p>
          <a:p>
            <a:r>
              <a:rPr lang="en-US" dirty="0" smtClean="0"/>
              <a:t>Unlike ionic bonds where electrons are transferred from one atom to another, electrons are </a:t>
            </a:r>
            <a:r>
              <a:rPr lang="en-US" u="sng" dirty="0" smtClean="0"/>
              <a:t>shared</a:t>
            </a:r>
            <a:r>
              <a:rPr lang="en-US" dirty="0" smtClean="0"/>
              <a:t> between atoms in a covalent bond.</a:t>
            </a:r>
          </a:p>
          <a:p>
            <a:r>
              <a:rPr lang="en-US" dirty="0" smtClean="0"/>
              <a:t>Atoms joined together by covalent bonds are called </a:t>
            </a:r>
            <a:r>
              <a:rPr lang="en-US" dirty="0" smtClean="0">
                <a:solidFill>
                  <a:schemeClr val="accent1"/>
                </a:solidFill>
              </a:rPr>
              <a:t>molecules</a:t>
            </a:r>
          </a:p>
          <a:p>
            <a:r>
              <a:rPr lang="en-US" dirty="0" smtClean="0"/>
              <a:t>A compound composed of molecules is called a </a:t>
            </a:r>
            <a:r>
              <a:rPr lang="en-US" dirty="0" smtClean="0">
                <a:solidFill>
                  <a:schemeClr val="accent1"/>
                </a:solidFill>
              </a:rPr>
              <a:t>molecular compound</a:t>
            </a:r>
            <a:endParaRPr lang="en-US" dirty="0">
              <a:solidFill>
                <a:schemeClr val="accent1"/>
              </a:solidFill>
            </a:endParaRPr>
          </a:p>
        </p:txBody>
      </p:sp>
    </p:spTree>
    <p:extLst>
      <p:ext uri="{BB962C8B-B14F-4D97-AF65-F5344CB8AC3E}">
        <p14:creationId xmlns:p14="http://schemas.microsoft.com/office/powerpoint/2010/main" val="3973619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and Structural Formulas</a:t>
            </a:r>
            <a:endParaRPr lang="en-US" dirty="0"/>
          </a:p>
        </p:txBody>
      </p:sp>
      <p:sp>
        <p:nvSpPr>
          <p:cNvPr id="3" name="Content Placeholder 2"/>
          <p:cNvSpPr>
            <a:spLocks noGrp="1"/>
          </p:cNvSpPr>
          <p:nvPr>
            <p:ph sz="quarter" idx="1"/>
          </p:nvPr>
        </p:nvSpPr>
        <p:spPr/>
        <p:txBody>
          <a:bodyPr/>
          <a:lstStyle/>
          <a:p>
            <a:r>
              <a:rPr lang="en-US" dirty="0" smtClean="0"/>
              <a:t>A molecular formula indicates the types and numbers of each atom in a molecule</a:t>
            </a:r>
          </a:p>
          <a:p>
            <a:r>
              <a:rPr lang="en-US" dirty="0" smtClean="0"/>
              <a:t>The structural formula indicate the arrangement of the atoms in the molecule</a:t>
            </a:r>
            <a:endParaRPr lang="en-US" dirty="0"/>
          </a:p>
        </p:txBody>
      </p:sp>
      <p:pic>
        <p:nvPicPr>
          <p:cNvPr id="10242" name="Picture 2" descr="Structural formula of wa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799" y="4038600"/>
            <a:ext cx="1666875" cy="11620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25448" y="3200400"/>
            <a:ext cx="883575" cy="584775"/>
          </a:xfrm>
          <a:prstGeom prst="rect">
            <a:avLst/>
          </a:prstGeom>
          <a:noFill/>
        </p:spPr>
        <p:txBody>
          <a:bodyPr wrap="none" rtlCol="0">
            <a:spAutoFit/>
          </a:bodyPr>
          <a:lstStyle/>
          <a:p>
            <a:r>
              <a:rPr lang="en-US" sz="3200" dirty="0" smtClean="0"/>
              <a:t>H</a:t>
            </a:r>
            <a:r>
              <a:rPr lang="en-US" sz="3200" baseline="-25000" dirty="0" smtClean="0"/>
              <a:t>2</a:t>
            </a:r>
            <a:r>
              <a:rPr lang="en-US" sz="3200" dirty="0" smtClean="0"/>
              <a:t>O</a:t>
            </a:r>
            <a:endParaRPr lang="en-US" sz="3200" dirty="0"/>
          </a:p>
        </p:txBody>
      </p:sp>
    </p:spTree>
    <p:extLst>
      <p:ext uri="{BB962C8B-B14F-4D97-AF65-F5344CB8AC3E}">
        <p14:creationId xmlns:p14="http://schemas.microsoft.com/office/powerpoint/2010/main" val="377016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Covalent Bonds and the Octet Rule</a:t>
            </a:r>
            <a:endParaRPr lang="en-US" dirty="0"/>
          </a:p>
        </p:txBody>
      </p:sp>
      <p:sp>
        <p:nvSpPr>
          <p:cNvPr id="3" name="Content Placeholder 2"/>
          <p:cNvSpPr>
            <a:spLocks noGrp="1"/>
          </p:cNvSpPr>
          <p:nvPr>
            <p:ph sz="quarter" idx="1"/>
          </p:nvPr>
        </p:nvSpPr>
        <p:spPr>
          <a:xfrm>
            <a:off x="990600" y="838200"/>
            <a:ext cx="7772400" cy="1219200"/>
          </a:xfrm>
        </p:spPr>
        <p:txBody>
          <a:bodyPr/>
          <a:lstStyle/>
          <a:p>
            <a:r>
              <a:rPr lang="en-US" dirty="0" smtClean="0"/>
              <a:t>Atoms share electrons in a covalent bond so that each atom has enough electrons to satisfy the octet rule</a:t>
            </a:r>
            <a:endParaRPr lang="en-US" dirty="0"/>
          </a:p>
        </p:txBody>
      </p:sp>
      <p:pic>
        <p:nvPicPr>
          <p:cNvPr id="11268" name="Picture 4" descr="http://alevelnotes.com/content_images/i43_lewisCovalentBond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1" y="1676400"/>
            <a:ext cx="4962866"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456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81800" y="2418341"/>
            <a:ext cx="1905000" cy="1868921"/>
          </a:xfrm>
          <a:prstGeom prst="rect">
            <a:avLst/>
          </a:prstGeom>
          <a:gradFill flip="none" rotWithShape="1">
            <a:gsLst>
              <a:gs pos="0">
                <a:srgbClr val="93B7CD">
                  <a:tint val="66000"/>
                  <a:satMod val="160000"/>
                </a:srgbClr>
              </a:gs>
              <a:gs pos="50000">
                <a:srgbClr val="93B7CD">
                  <a:tint val="44500"/>
                  <a:satMod val="160000"/>
                </a:srgbClr>
              </a:gs>
              <a:gs pos="100000">
                <a:srgbClr val="93B7CD">
                  <a:tint val="23500"/>
                  <a:satMod val="160000"/>
                </a:srgbClr>
              </a:gs>
            </a:gsLst>
            <a:lin ang="13500000" scaled="1"/>
            <a:tileRect/>
          </a:gra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7772400" cy="1219200"/>
          </a:xfrm>
        </p:spPr>
        <p:txBody>
          <a:bodyPr/>
          <a:lstStyle/>
          <a:p>
            <a:r>
              <a:rPr lang="en-US" dirty="0" smtClean="0"/>
              <a:t>Single bonds (sigma bonds) en</a:t>
            </a:r>
          </a:p>
          <a:p>
            <a:pPr lvl="1"/>
            <a:r>
              <a:rPr lang="en-US" dirty="0" smtClean="0"/>
              <a:t>One pair of electrons is shared between two atoms</a:t>
            </a:r>
            <a:endParaRPr lang="en-US" dirty="0"/>
          </a:p>
        </p:txBody>
      </p:sp>
      <p:pic>
        <p:nvPicPr>
          <p:cNvPr id="12290" name="Picture 2" descr="http://t1.gstatic.com/images?q=tbn:ANd9GcTID8OW3UlRFoXi114ecizz4R2KwM3pZBBEojw_UG9Z-HviWN24SaQVDiHc5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285772"/>
            <a:ext cx="3886200" cy="314005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bigberkeywaterfilters.com/wp-content/uploads/2009/04/chlorin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438400"/>
            <a:ext cx="1848862" cy="1848862"/>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Cl2.png image by dickson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2300" y="2909887"/>
            <a:ext cx="1524000" cy="1038225"/>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H="1" flipV="1">
            <a:off x="8077200" y="3733800"/>
            <a:ext cx="2286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34300" y="5149334"/>
            <a:ext cx="979755" cy="369332"/>
          </a:xfrm>
          <a:prstGeom prst="rect">
            <a:avLst/>
          </a:prstGeom>
          <a:noFill/>
        </p:spPr>
        <p:txBody>
          <a:bodyPr wrap="none" rtlCol="0">
            <a:spAutoFit/>
          </a:bodyPr>
          <a:lstStyle/>
          <a:p>
            <a:r>
              <a:rPr lang="en-US" dirty="0" smtClean="0"/>
              <a:t>Lone pair</a:t>
            </a:r>
            <a:endParaRPr lang="en-US" dirty="0"/>
          </a:p>
        </p:txBody>
      </p:sp>
    </p:spTree>
    <p:extLst>
      <p:ext uri="{BB962C8B-B14F-4D97-AF65-F5344CB8AC3E}">
        <p14:creationId xmlns:p14="http://schemas.microsoft.com/office/powerpoint/2010/main" val="1231002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Varieties of Covalent Bonds</a:t>
            </a:r>
            <a:endParaRPr lang="en-US" dirty="0"/>
          </a:p>
        </p:txBody>
      </p:sp>
      <p:sp>
        <p:nvSpPr>
          <p:cNvPr id="3" name="Content Placeholder 2"/>
          <p:cNvSpPr>
            <a:spLocks noGrp="1"/>
          </p:cNvSpPr>
          <p:nvPr>
            <p:ph sz="quarter" idx="1"/>
          </p:nvPr>
        </p:nvSpPr>
        <p:spPr>
          <a:xfrm>
            <a:off x="914400" y="1447800"/>
            <a:ext cx="5562600" cy="4038600"/>
          </a:xfrm>
        </p:spPr>
        <p:txBody>
          <a:bodyPr>
            <a:normAutofit/>
          </a:bodyPr>
          <a:lstStyle/>
          <a:p>
            <a:r>
              <a:rPr lang="en-US" dirty="0" smtClean="0"/>
              <a:t>Double Bonds (1sigma bond, 1 pi bond)</a:t>
            </a:r>
          </a:p>
          <a:p>
            <a:pPr lvl="1"/>
            <a:r>
              <a:rPr lang="en-US" dirty="0"/>
              <a:t>Atoms share two pairs of electrons</a:t>
            </a:r>
          </a:p>
          <a:p>
            <a:pPr lvl="1"/>
            <a:endParaRPr lang="en-US" dirty="0" smtClean="0"/>
          </a:p>
          <a:p>
            <a:pPr lvl="1"/>
            <a:endParaRPr lang="en-US" dirty="0"/>
          </a:p>
          <a:p>
            <a:pPr lvl="1"/>
            <a:endParaRPr lang="en-US" dirty="0" smtClean="0"/>
          </a:p>
          <a:p>
            <a:r>
              <a:rPr lang="en-US" dirty="0" smtClean="0"/>
              <a:t>Triple Bonds (1sigma bond, 2 pi bonds)</a:t>
            </a:r>
          </a:p>
          <a:p>
            <a:pPr lvl="1"/>
            <a:r>
              <a:rPr lang="en-US" dirty="0" smtClean="0"/>
              <a:t>Atoms share three pairs of electrons</a:t>
            </a:r>
            <a:endParaRPr lang="en-US" dirty="0"/>
          </a:p>
        </p:txBody>
      </p:sp>
      <p:pic>
        <p:nvPicPr>
          <p:cNvPr id="13316" name="Picture 4" descr="http://t3.gstatic.com/images?q=tbn:ANd9GcT0h0z5EG8bAngkV1XqSTzJfLmHbq5qW71rwHNz5TFR3aaScu4c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371600"/>
            <a:ext cx="2438400" cy="2438401"/>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http://media.wiley.com/Lux/08/168008.image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325" y="4571999"/>
            <a:ext cx="5629275"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0862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Covalent Bonds</a:t>
            </a:r>
            <a:endParaRPr lang="en-US" dirty="0"/>
          </a:p>
        </p:txBody>
      </p:sp>
      <p:sp>
        <p:nvSpPr>
          <p:cNvPr id="3" name="Content Placeholder 2"/>
          <p:cNvSpPr>
            <a:spLocks noGrp="1"/>
          </p:cNvSpPr>
          <p:nvPr>
            <p:ph sz="quarter" idx="1"/>
          </p:nvPr>
        </p:nvSpPr>
        <p:spPr>
          <a:xfrm>
            <a:off x="914400" y="1447800"/>
            <a:ext cx="7772400" cy="1143000"/>
          </a:xfrm>
        </p:spPr>
        <p:txBody>
          <a:bodyPr/>
          <a:lstStyle/>
          <a:p>
            <a:r>
              <a:rPr lang="en-US" dirty="0" smtClean="0"/>
              <a:t>A covalent bond in which one atom contributes both bonding electrons.</a:t>
            </a:r>
            <a:endParaRPr lang="en-US" dirty="0"/>
          </a:p>
        </p:txBody>
      </p:sp>
      <p:pic>
        <p:nvPicPr>
          <p:cNvPr id="14340" name="Picture 4" descr="http://66.235.120.66/ts?t=13769211812425192591"/>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3200399" y="4226379"/>
            <a:ext cx="2731693" cy="723900"/>
          </a:xfrm>
          <a:prstGeom prst="rect">
            <a:avLst/>
          </a:prstGeom>
          <a:noFill/>
          <a:extLst>
            <a:ext uri="{909E8E84-426E-40DD-AFC4-6F175D3DCCD1}">
              <a14:hiddenFill xmlns:a14="http://schemas.microsoft.com/office/drawing/2010/main">
                <a:solidFill>
                  <a:srgbClr val="FFFFFF"/>
                </a:solidFill>
              </a14:hiddenFill>
            </a:ext>
          </a:extLst>
        </p:spPr>
      </p:pic>
      <p:pic>
        <p:nvPicPr>
          <p:cNvPr id="14344" name="Picture 8" descr="http://pages.uoregon.edu/ch111/images/Cdo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03714"/>
            <a:ext cx="883227" cy="971551"/>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http://chem110.collegesciencecourses.com/images/chem110_l3_lewis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5435" y="22860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5638800" y="3129235"/>
            <a:ext cx="80009" cy="657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5625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idx="4294967295"/>
          </p:nvPr>
        </p:nvSpPr>
        <p:spPr/>
        <p:txBody>
          <a:bodyPr/>
          <a:lstStyle/>
          <a:p>
            <a:r>
              <a:rPr lang="en-US" smtClean="0"/>
              <a:t>Resonance Structures</a:t>
            </a:r>
          </a:p>
        </p:txBody>
      </p:sp>
      <p:sp>
        <p:nvSpPr>
          <p:cNvPr id="34819" name="Rectangle 3"/>
          <p:cNvSpPr>
            <a:spLocks noGrp="1"/>
          </p:cNvSpPr>
          <p:nvPr>
            <p:ph type="body" sz="half" idx="4294967295"/>
          </p:nvPr>
        </p:nvSpPr>
        <p:spPr>
          <a:xfrm>
            <a:off x="304800" y="1143000"/>
            <a:ext cx="7924800" cy="1828800"/>
          </a:xfrm>
        </p:spPr>
        <p:txBody>
          <a:bodyPr/>
          <a:lstStyle/>
          <a:p>
            <a:pPr>
              <a:buFont typeface="Wingdings 3" pitchFamily="18" charset="2"/>
              <a:buNone/>
            </a:pPr>
            <a:r>
              <a:rPr lang="en-US" sz="2800" smtClean="0"/>
              <a:t>Def:  A condition when more than one valid Lewis structure can be written for a molecule or ion.</a:t>
            </a:r>
          </a:p>
        </p:txBody>
      </p:sp>
      <p:pic>
        <p:nvPicPr>
          <p:cNvPr id="34821" name="Picture 5"/>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457200" y="2286000"/>
            <a:ext cx="8229600" cy="1611313"/>
          </a:xfrm>
        </p:spPr>
      </p:pic>
    </p:spTree>
    <p:extLst>
      <p:ext uri="{BB962C8B-B14F-4D97-AF65-F5344CB8AC3E}">
        <p14:creationId xmlns:p14="http://schemas.microsoft.com/office/powerpoint/2010/main" val="3388467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p:txBody>
          <a:bodyPr/>
          <a:lstStyle/>
          <a:p>
            <a:r>
              <a:rPr lang="en-US" smtClean="0"/>
              <a:t>Exceptions to the Octet Rule</a:t>
            </a:r>
          </a:p>
        </p:txBody>
      </p:sp>
      <p:sp>
        <p:nvSpPr>
          <p:cNvPr id="32771" name="Rectangle 3"/>
          <p:cNvSpPr>
            <a:spLocks noGrp="1"/>
          </p:cNvSpPr>
          <p:nvPr>
            <p:ph type="body" sz="half" idx="4294967295"/>
          </p:nvPr>
        </p:nvSpPr>
        <p:spPr>
          <a:xfrm>
            <a:off x="457200" y="1219200"/>
            <a:ext cx="7696200" cy="4910138"/>
          </a:xfrm>
        </p:spPr>
        <p:txBody>
          <a:bodyPr/>
          <a:lstStyle/>
          <a:p>
            <a:pPr>
              <a:lnSpc>
                <a:spcPct val="90000"/>
              </a:lnSpc>
            </a:pPr>
            <a:r>
              <a:rPr lang="en-US" sz="2000" smtClean="0"/>
              <a:t>Too few electrons surrounding the central atom (ex: BH</a:t>
            </a:r>
            <a:r>
              <a:rPr lang="en-US" sz="2000" baseline="-25000" smtClean="0"/>
              <a:t>3</a:t>
            </a:r>
            <a:r>
              <a:rPr lang="en-US" sz="2000" smtClean="0"/>
              <a:t>)</a:t>
            </a:r>
          </a:p>
          <a:p>
            <a:pPr>
              <a:lnSpc>
                <a:spcPct val="90000"/>
              </a:lnSpc>
              <a:buFont typeface="Wingdings 3" pitchFamily="18" charset="2"/>
              <a:buNone/>
            </a:pPr>
            <a:r>
              <a:rPr lang="en-US" sz="2000" smtClean="0"/>
              <a:t>	</a:t>
            </a:r>
            <a:r>
              <a:rPr lang="en-US" sz="1800" smtClean="0"/>
              <a:t>Boron will not have a full octet, only 6 electrons.  It can only achieve a full octet when another atom shares an entire pair of electrons with it </a:t>
            </a:r>
            <a:r>
              <a:rPr lang="en-US" sz="1800" smtClean="0">
                <a:solidFill>
                  <a:srgbClr val="5C87AA"/>
                </a:solidFill>
              </a:rPr>
              <a:t>(Coordinate covalent bonding)</a:t>
            </a:r>
          </a:p>
          <a:p>
            <a:pPr>
              <a:lnSpc>
                <a:spcPct val="90000"/>
              </a:lnSpc>
              <a:buFont typeface="Wingdings 3" pitchFamily="18" charset="2"/>
              <a:buNone/>
            </a:pPr>
            <a:endParaRPr lang="en-US" sz="1800" smtClean="0"/>
          </a:p>
          <a:p>
            <a:pPr>
              <a:lnSpc>
                <a:spcPct val="90000"/>
              </a:lnSpc>
              <a:buFont typeface="Wingdings 3" pitchFamily="18" charset="2"/>
              <a:buNone/>
            </a:pPr>
            <a:endParaRPr lang="en-US" sz="1800" smtClean="0"/>
          </a:p>
          <a:p>
            <a:pPr>
              <a:lnSpc>
                <a:spcPct val="90000"/>
              </a:lnSpc>
              <a:buFont typeface="Wingdings 3" pitchFamily="18" charset="2"/>
              <a:buNone/>
            </a:pPr>
            <a:endParaRPr lang="en-US" sz="1800" smtClean="0"/>
          </a:p>
          <a:p>
            <a:pPr>
              <a:lnSpc>
                <a:spcPct val="90000"/>
              </a:lnSpc>
              <a:buFont typeface="Wingdings 3" pitchFamily="18" charset="2"/>
              <a:buNone/>
            </a:pPr>
            <a:endParaRPr lang="en-US" sz="1800" smtClean="0"/>
          </a:p>
          <a:p>
            <a:pPr>
              <a:lnSpc>
                <a:spcPct val="90000"/>
              </a:lnSpc>
            </a:pPr>
            <a:r>
              <a:rPr lang="en-US" sz="2000" smtClean="0"/>
              <a:t>Too many electrons surrounding the central atom (ex: PCl</a:t>
            </a:r>
            <a:r>
              <a:rPr lang="en-US" sz="2000" baseline="-25000" smtClean="0"/>
              <a:t>5</a:t>
            </a:r>
            <a:r>
              <a:rPr lang="en-US" sz="2000" smtClean="0"/>
              <a:t>)</a:t>
            </a:r>
          </a:p>
          <a:p>
            <a:pPr>
              <a:lnSpc>
                <a:spcPct val="90000"/>
              </a:lnSpc>
            </a:pPr>
            <a:endParaRPr lang="en-US" sz="2000" smtClean="0"/>
          </a:p>
          <a:p>
            <a:pPr>
              <a:lnSpc>
                <a:spcPct val="90000"/>
              </a:lnSpc>
            </a:pPr>
            <a:endParaRPr lang="en-US" sz="2000" smtClean="0"/>
          </a:p>
          <a:p>
            <a:pPr>
              <a:lnSpc>
                <a:spcPct val="90000"/>
              </a:lnSpc>
            </a:pPr>
            <a:endParaRPr lang="en-US" sz="2000" smtClean="0"/>
          </a:p>
          <a:p>
            <a:pPr>
              <a:lnSpc>
                <a:spcPct val="90000"/>
              </a:lnSpc>
            </a:pPr>
            <a:r>
              <a:rPr lang="en-US" sz="2000" smtClean="0"/>
              <a:t>An odd number of electrons</a:t>
            </a:r>
          </a:p>
          <a:p>
            <a:pPr lvl="1">
              <a:lnSpc>
                <a:spcPct val="90000"/>
              </a:lnSpc>
              <a:buFont typeface="Wingdings 3" pitchFamily="18" charset="2"/>
              <a:buNone/>
            </a:pPr>
            <a:r>
              <a:rPr lang="en-US" sz="1900" smtClean="0"/>
              <a:t>	</a:t>
            </a:r>
            <a:endParaRPr lang="en-US" sz="1900" smtClean="0">
              <a:solidFill>
                <a:srgbClr val="5C87AA"/>
              </a:solidFill>
            </a:endParaRPr>
          </a:p>
        </p:txBody>
      </p:sp>
      <p:pic>
        <p:nvPicPr>
          <p:cNvPr id="327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4191000"/>
            <a:ext cx="1447800" cy="1303338"/>
          </a:xfrm>
          <a:prstGeom prst="rect">
            <a:avLst/>
          </a:prstGeom>
          <a:noFill/>
          <a:extLst>
            <a:ext uri="{909E8E84-426E-40DD-AFC4-6F175D3DCCD1}">
              <a14:hiddenFill xmlns:a14="http://schemas.microsoft.com/office/drawing/2010/main">
                <a:solidFill>
                  <a:srgbClr val="FFFFFF"/>
                </a:solidFill>
              </a14:hiddenFill>
            </a:ext>
          </a:extLst>
        </p:spPr>
      </p:pic>
      <p:pic>
        <p:nvPicPr>
          <p:cNvPr id="32774" name="Picture 6"/>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l="68376" t="10213" r="5470" b="10213"/>
          <a:stretch>
            <a:fillRect/>
          </a:stretch>
        </p:blipFill>
        <p:spPr>
          <a:xfrm>
            <a:off x="3657600" y="5189538"/>
            <a:ext cx="1638300" cy="1477962"/>
          </a:xfrm>
          <a:noFill/>
        </p:spPr>
      </p:pic>
      <p:pic>
        <p:nvPicPr>
          <p:cNvPr id="3277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286000"/>
            <a:ext cx="4572000" cy="147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2157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457200" y="228600"/>
            <a:ext cx="8229600" cy="533400"/>
          </a:xfrm>
        </p:spPr>
        <p:txBody>
          <a:bodyPr>
            <a:normAutofit fontScale="90000"/>
          </a:bodyPr>
          <a:lstStyle/>
          <a:p>
            <a:r>
              <a:rPr lang="en-US" sz="2800" dirty="0" smtClean="0"/>
              <a:t>How to Draw a Lewis </a:t>
            </a:r>
            <a:r>
              <a:rPr lang="en-US" sz="2800" dirty="0" smtClean="0"/>
              <a:t>Structure for Molecules</a:t>
            </a:r>
            <a:endParaRPr lang="en-US" sz="2800" dirty="0" smtClean="0"/>
          </a:p>
        </p:txBody>
      </p:sp>
      <p:sp>
        <p:nvSpPr>
          <p:cNvPr id="26627" name="Rectangle 3"/>
          <p:cNvSpPr>
            <a:spLocks noGrp="1"/>
          </p:cNvSpPr>
          <p:nvPr>
            <p:ph type="body" sz="half" idx="4294967295"/>
          </p:nvPr>
        </p:nvSpPr>
        <p:spPr>
          <a:xfrm>
            <a:off x="457200" y="762000"/>
            <a:ext cx="8153400" cy="4114800"/>
          </a:xfrm>
        </p:spPr>
        <p:txBody>
          <a:bodyPr/>
          <a:lstStyle/>
          <a:p>
            <a:pPr marL="495300" indent="-495300">
              <a:buFont typeface="Wingdings" pitchFamily="2" charset="2"/>
              <a:buChar char="Ø"/>
            </a:pPr>
            <a:r>
              <a:rPr lang="en-US" sz="1800" dirty="0" smtClean="0"/>
              <a:t>Predict the location of atoms</a:t>
            </a:r>
          </a:p>
          <a:p>
            <a:pPr marL="495300" indent="-495300">
              <a:buFont typeface="Wingdings 3" pitchFamily="18" charset="2"/>
              <a:buAutoNum type="arabicPeriod"/>
            </a:pPr>
            <a:r>
              <a:rPr lang="en-US" sz="1800" dirty="0" smtClean="0">
                <a:solidFill>
                  <a:srgbClr val="5C87AA"/>
                </a:solidFill>
              </a:rPr>
              <a:t>If there are more than two atoms, place the least electronegative atom in the center and surround it by the remaining atoms.</a:t>
            </a:r>
          </a:p>
          <a:p>
            <a:pPr marL="495300" indent="-495300">
              <a:buFont typeface="Wingdings 3" pitchFamily="18" charset="2"/>
              <a:buAutoNum type="arabicPeriod"/>
            </a:pPr>
            <a:r>
              <a:rPr lang="en-US" sz="1800" dirty="0" smtClean="0">
                <a:solidFill>
                  <a:srgbClr val="5C87AA"/>
                </a:solidFill>
              </a:rPr>
              <a:t>Hydrogen is always terminal (outside) because it can only make one bond</a:t>
            </a:r>
          </a:p>
          <a:p>
            <a:pPr marL="495300" indent="-495300">
              <a:buFont typeface="Wingdings" pitchFamily="2" charset="2"/>
              <a:buChar char="Ø"/>
            </a:pPr>
            <a:r>
              <a:rPr lang="en-US" sz="1800" dirty="0" smtClean="0"/>
              <a:t>Determine the total number of electrons if each atom had a full set of valence electrons (2 for H, 8 for all others)</a:t>
            </a:r>
          </a:p>
          <a:p>
            <a:pPr marL="495300" indent="-495300">
              <a:buFont typeface="Wingdings" pitchFamily="2" charset="2"/>
              <a:buChar char="Ø"/>
            </a:pPr>
            <a:r>
              <a:rPr lang="en-US" sz="1800" dirty="0" smtClean="0"/>
              <a:t>Add up the number of valence electron that you have to work with</a:t>
            </a:r>
          </a:p>
          <a:p>
            <a:pPr marL="495300" indent="-495300">
              <a:buFont typeface="Wingdings" pitchFamily="2" charset="2"/>
              <a:buChar char="Ø"/>
            </a:pPr>
            <a:r>
              <a:rPr lang="en-US" sz="1800" dirty="0" smtClean="0"/>
              <a:t>Subtract total valence electrons from total electrons and divide by two.  This is the number of bonding pairs that are needed to put together the molecule.</a:t>
            </a:r>
          </a:p>
          <a:p>
            <a:pPr marL="495300" indent="-495300">
              <a:buFont typeface="Wingdings" pitchFamily="2" charset="2"/>
              <a:buChar char="Ø"/>
            </a:pPr>
            <a:r>
              <a:rPr lang="en-US" sz="1800" dirty="0" smtClean="0"/>
              <a:t>Connect the atoms with the number of bonds that you calculated above</a:t>
            </a:r>
          </a:p>
          <a:p>
            <a:pPr marL="495300" indent="-495300">
              <a:buFont typeface="Wingdings" pitchFamily="2" charset="2"/>
              <a:buChar char="Ø"/>
            </a:pPr>
            <a:r>
              <a:rPr lang="en-US" sz="1800" dirty="0" smtClean="0"/>
              <a:t>Add lone pairs where needed so that each atom has a full octet (except for hydrogen which can only have two electrons)</a:t>
            </a:r>
          </a:p>
          <a:p>
            <a:pPr marL="495300" indent="-495300">
              <a:buFont typeface="Wingdings" pitchFamily="2" charset="2"/>
              <a:buChar char="Ø"/>
            </a:pPr>
            <a:endParaRPr lang="en-US" sz="1800" dirty="0" smtClean="0"/>
          </a:p>
          <a:p>
            <a:pPr marL="495300" indent="-495300">
              <a:buFont typeface="Wingdings" pitchFamily="2" charset="2"/>
              <a:buChar char="Ø"/>
            </a:pPr>
            <a:endParaRPr lang="en-US" sz="2000" dirty="0" smtClean="0"/>
          </a:p>
          <a:p>
            <a:pPr marL="495300" indent="-495300">
              <a:buFont typeface="Wingdings 3" pitchFamily="18" charset="2"/>
              <a:buAutoNum type="arabicPeriod"/>
            </a:pPr>
            <a:endParaRPr lang="en-US" sz="2000" dirty="0" smtClean="0"/>
          </a:p>
        </p:txBody>
      </p:sp>
      <p:graphicFrame>
        <p:nvGraphicFramePr>
          <p:cNvPr id="26664" name="Group 40"/>
          <p:cNvGraphicFramePr>
            <a:graphicFrameLocks noGrp="1"/>
          </p:cNvGraphicFramePr>
          <p:nvPr>
            <p:ph sz="half" idx="4294967295"/>
          </p:nvPr>
        </p:nvGraphicFramePr>
        <p:xfrm>
          <a:off x="914400" y="4800600"/>
          <a:ext cx="7620000" cy="853440"/>
        </p:xfrm>
        <a:graphic>
          <a:graphicData uri="http://schemas.openxmlformats.org/drawingml/2006/table">
            <a:tbl>
              <a:tblPr/>
              <a:tblGrid>
                <a:gridCol w="1600200"/>
                <a:gridCol w="1905000"/>
                <a:gridCol w="2209800"/>
                <a:gridCol w="1905000"/>
              </a:tblGrid>
              <a:tr h="3048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HCN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42648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76600" y="5638800"/>
            <a:ext cx="533400" cy="457200"/>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2" name="Title 1"/>
          <p:cNvSpPr>
            <a:spLocks noGrp="1"/>
          </p:cNvSpPr>
          <p:nvPr>
            <p:ph type="title"/>
          </p:nvPr>
        </p:nvSpPr>
        <p:spPr/>
        <p:txBody>
          <a:bodyPr/>
          <a:lstStyle/>
          <a:p>
            <a:r>
              <a:rPr lang="en-US" dirty="0" smtClean="0"/>
              <a:t>Valence Electrons</a:t>
            </a:r>
            <a:endParaRPr lang="en-US" dirty="0"/>
          </a:p>
        </p:txBody>
      </p:sp>
      <p:sp>
        <p:nvSpPr>
          <p:cNvPr id="3" name="Content Placeholder 2"/>
          <p:cNvSpPr>
            <a:spLocks noGrp="1"/>
          </p:cNvSpPr>
          <p:nvPr>
            <p:ph sz="quarter" idx="1"/>
          </p:nvPr>
        </p:nvSpPr>
        <p:spPr>
          <a:xfrm>
            <a:off x="914400" y="1447800"/>
            <a:ext cx="7772400" cy="3505200"/>
          </a:xfrm>
        </p:spPr>
        <p:txBody>
          <a:bodyPr/>
          <a:lstStyle/>
          <a:p>
            <a:r>
              <a:rPr lang="en-US" dirty="0" smtClean="0"/>
              <a:t>Elements with similar chemical behavior have the same number of valence electrons.</a:t>
            </a:r>
          </a:p>
          <a:p>
            <a:r>
              <a:rPr lang="en-US" dirty="0" smtClean="0"/>
              <a:t>For the representative elements </a:t>
            </a:r>
            <a:r>
              <a:rPr lang="en-US" sz="2000" dirty="0" smtClean="0"/>
              <a:t>(1A, 2A, 3A, 4A, 5A, 6A, 7A, 8A) </a:t>
            </a:r>
            <a:r>
              <a:rPr lang="en-US" dirty="0" smtClean="0"/>
              <a:t>the group number corresponds to the number of valence electron in each group </a:t>
            </a:r>
            <a:r>
              <a:rPr lang="en-US" sz="2000" dirty="0" smtClean="0"/>
              <a:t>(with the exception of He)</a:t>
            </a:r>
          </a:p>
          <a:p>
            <a:r>
              <a:rPr lang="en-US" dirty="0" smtClean="0"/>
              <a:t>When examining electron configurations, the electrons that are present in the highest principle energy level represent the valence electrons of those atoms.</a:t>
            </a:r>
          </a:p>
          <a:p>
            <a:pPr marL="0" indent="0">
              <a:buNone/>
            </a:pPr>
            <a:endParaRPr lang="en-US" sz="2000" dirty="0"/>
          </a:p>
        </p:txBody>
      </p:sp>
      <p:sp>
        <p:nvSpPr>
          <p:cNvPr id="5" name="Rectangle 4"/>
          <p:cNvSpPr/>
          <p:nvPr/>
        </p:nvSpPr>
        <p:spPr>
          <a:xfrm>
            <a:off x="2209800" y="5638800"/>
            <a:ext cx="457200" cy="457200"/>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24000"/>
                </a:schemeClr>
              </a:solidFill>
            </a:endParaRPr>
          </a:p>
        </p:txBody>
      </p:sp>
      <p:sp>
        <p:nvSpPr>
          <p:cNvPr id="4" name="Text Box 6"/>
          <p:cNvSpPr txBox="1">
            <a:spLocks noChangeArrowheads="1"/>
          </p:cNvSpPr>
          <p:nvPr/>
        </p:nvSpPr>
        <p:spPr bwMode="auto">
          <a:xfrm>
            <a:off x="1066800" y="5638800"/>
            <a:ext cx="739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dirty="0" smtClean="0"/>
              <a:t>Br:  [</a:t>
            </a:r>
            <a:r>
              <a:rPr lang="en-US" sz="2800" dirty="0" err="1" smtClean="0"/>
              <a:t>Ar</a:t>
            </a:r>
            <a:r>
              <a:rPr lang="en-US" sz="2800" dirty="0" smtClean="0"/>
              <a:t>]4s</a:t>
            </a:r>
            <a:r>
              <a:rPr lang="en-US" sz="2800" baseline="30000" dirty="0" smtClean="0"/>
              <a:t>2</a:t>
            </a:r>
            <a:r>
              <a:rPr lang="en-US" sz="2800" dirty="0" smtClean="0"/>
              <a:t> </a:t>
            </a:r>
            <a:r>
              <a:rPr lang="en-US" sz="2800" dirty="0" smtClean="0"/>
              <a:t>3d</a:t>
            </a:r>
            <a:r>
              <a:rPr lang="en-US" sz="2800" baseline="30000" dirty="0" smtClean="0"/>
              <a:t>10</a:t>
            </a:r>
            <a:r>
              <a:rPr lang="en-US" sz="2800" dirty="0" smtClean="0"/>
              <a:t> 4p</a:t>
            </a:r>
            <a:r>
              <a:rPr lang="en-US" sz="2800" baseline="30000" dirty="0" smtClean="0"/>
              <a:t>5        </a:t>
            </a:r>
            <a:r>
              <a:rPr lang="en-US" sz="2800" dirty="0" smtClean="0"/>
              <a:t>Bromine has 7 valence electrons</a:t>
            </a:r>
            <a:endParaRPr lang="en-US" sz="2800" baseline="30000" dirty="0"/>
          </a:p>
        </p:txBody>
      </p:sp>
    </p:spTree>
    <p:extLst>
      <p:ext uri="{BB962C8B-B14F-4D97-AF65-F5344CB8AC3E}">
        <p14:creationId xmlns:p14="http://schemas.microsoft.com/office/powerpoint/2010/main" val="39716040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idx="4294967295"/>
          </p:nvPr>
        </p:nvSpPr>
        <p:spPr/>
        <p:txBody>
          <a:bodyPr/>
          <a:lstStyle/>
          <a:p>
            <a:r>
              <a:rPr lang="en-US" smtClean="0"/>
              <a:t>Polyatomic Ions</a:t>
            </a:r>
          </a:p>
        </p:txBody>
      </p:sp>
      <p:sp>
        <p:nvSpPr>
          <p:cNvPr id="29699" name="Rectangle 3"/>
          <p:cNvSpPr>
            <a:spLocks noGrp="1"/>
          </p:cNvSpPr>
          <p:nvPr>
            <p:ph type="body" sz="half" idx="4294967295"/>
          </p:nvPr>
        </p:nvSpPr>
        <p:spPr>
          <a:xfrm>
            <a:off x="914400" y="1219200"/>
            <a:ext cx="7620000" cy="3581400"/>
          </a:xfrm>
        </p:spPr>
        <p:txBody>
          <a:bodyPr/>
          <a:lstStyle/>
          <a:p>
            <a:pPr>
              <a:buFont typeface="Wingdings 3" pitchFamily="18" charset="2"/>
              <a:buNone/>
            </a:pPr>
            <a:r>
              <a:rPr lang="en-US" sz="2200" smtClean="0">
                <a:solidFill>
                  <a:srgbClr val="5C87AA"/>
                </a:solidFill>
              </a:rPr>
              <a:t>Polyatomic ions are a cluster of non-metals that carry a charge.</a:t>
            </a:r>
          </a:p>
          <a:p>
            <a:pPr>
              <a:buFont typeface="Wingdings 3" pitchFamily="18" charset="2"/>
              <a:buNone/>
            </a:pPr>
            <a:endParaRPr lang="en-US" sz="900" smtClean="0">
              <a:solidFill>
                <a:srgbClr val="5C87AA"/>
              </a:solidFill>
            </a:endParaRPr>
          </a:p>
          <a:p>
            <a:pPr>
              <a:buFont typeface="Wingdings 3" pitchFamily="18" charset="2"/>
              <a:buNone/>
            </a:pPr>
            <a:r>
              <a:rPr lang="en-US" sz="2200" smtClean="0"/>
              <a:t>To draw the structure of a polyatomic ion, follow the procedure for drawing ordinary molecules but add or subtract the number of electrons gained or lost to the total number of valence electrons in your structure as indicated by the charge on the ion.</a:t>
            </a:r>
          </a:p>
        </p:txBody>
      </p:sp>
      <p:graphicFrame>
        <p:nvGraphicFramePr>
          <p:cNvPr id="29741" name="Group 45"/>
          <p:cNvGraphicFramePr>
            <a:graphicFrameLocks noGrp="1"/>
          </p:cNvGraphicFramePr>
          <p:nvPr>
            <p:ph sz="half" idx="4294967295"/>
          </p:nvPr>
        </p:nvGraphicFramePr>
        <p:xfrm>
          <a:off x="838200" y="3733800"/>
          <a:ext cx="7848600" cy="1100138"/>
        </p:xfrm>
        <a:graphic>
          <a:graphicData uri="http://schemas.openxmlformats.org/drawingml/2006/table">
            <a:tbl>
              <a:tblPr/>
              <a:tblGrid>
                <a:gridCol w="1647825"/>
                <a:gridCol w="1962150"/>
                <a:gridCol w="2276475"/>
                <a:gridCol w="1962150"/>
              </a:tblGrid>
              <a:tr h="5508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Molecule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000" b="0" i="0" u="none" strike="noStrike" cap="none" normalizeH="0" baseline="0" smtClean="0">
                          <a:ln>
                            <a:noFill/>
                          </a:ln>
                          <a:solidFill>
                            <a:schemeClr val="tx1"/>
                          </a:solidFill>
                          <a:effectLst/>
                          <a:latin typeface="Gill Sans MT" pitchFamily="34" charset="0"/>
                        </a:rPr>
                        <a:t>Total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Valence Electrons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Bonding Pairs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IO</a:t>
                      </a:r>
                      <a:r>
                        <a:rPr kumimoji="0" lang="en-US" sz="2200" b="1" i="0" u="none" strike="noStrike" cap="none" normalizeH="0" baseline="-25000" smtClean="0">
                          <a:ln>
                            <a:noFill/>
                          </a:ln>
                          <a:solidFill>
                            <a:schemeClr val="tx1"/>
                          </a:solidFill>
                          <a:effectLst/>
                          <a:latin typeface="Gill Sans MT" pitchFamily="34" charset="0"/>
                        </a:rPr>
                        <a:t>3</a:t>
                      </a:r>
                      <a:r>
                        <a:rPr kumimoji="0" lang="en-US" sz="2200" b="1" i="0" u="none" strike="noStrike" cap="none" normalizeH="0" baseline="30000" smtClean="0">
                          <a:ln>
                            <a:noFill/>
                          </a:ln>
                          <a:solidFill>
                            <a:schemeClr val="tx1"/>
                          </a:solidFill>
                          <a:effectLst/>
                          <a:latin typeface="Gill Sans MT"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2200" b="0" i="0" u="none" strike="noStrike" cap="none" normalizeH="0" baseline="0" smtClean="0">
                          <a:ln>
                            <a:noFill/>
                          </a:ln>
                          <a:solidFill>
                            <a:schemeClr val="tx1"/>
                          </a:solidFill>
                          <a:effectLst/>
                          <a:latin typeface="Gill Sans MT"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en-US" sz="2200" b="0" i="0" u="none" strike="noStrike" cap="none" normalizeH="0" baseline="0" smtClean="0">
                        <a:ln>
                          <a:noFill/>
                        </a:ln>
                        <a:solidFill>
                          <a:schemeClr val="tx1"/>
                        </a:solidFill>
                        <a:effectLst/>
                        <a:latin typeface="Gill Sans MT"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43403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p:txBody>
          <a:bodyPr/>
          <a:lstStyle/>
          <a:p>
            <a:r>
              <a:rPr lang="en-US" smtClean="0"/>
              <a:t>Molecular Shape (VSEPR)</a:t>
            </a:r>
          </a:p>
        </p:txBody>
      </p:sp>
      <p:sp>
        <p:nvSpPr>
          <p:cNvPr id="36867" name="Rectangle 3"/>
          <p:cNvSpPr>
            <a:spLocks noGrp="1"/>
          </p:cNvSpPr>
          <p:nvPr>
            <p:ph type="body" idx="4294967295"/>
          </p:nvPr>
        </p:nvSpPr>
        <p:spPr>
          <a:xfrm>
            <a:off x="457200" y="1219200"/>
            <a:ext cx="8229600" cy="4191000"/>
          </a:xfrm>
        </p:spPr>
        <p:txBody>
          <a:bodyPr/>
          <a:lstStyle/>
          <a:p>
            <a:pPr>
              <a:buFont typeface="Wingdings 3" pitchFamily="18" charset="2"/>
              <a:buNone/>
            </a:pPr>
            <a:r>
              <a:rPr lang="en-US" sz="2200" smtClean="0">
                <a:solidFill>
                  <a:srgbClr val="5C87AA"/>
                </a:solidFill>
              </a:rPr>
              <a:t>Valence Shell Electron Pair Repulsion – minimizes the repulsion of shared and unshared pairs of electrons around the central atom.</a:t>
            </a:r>
          </a:p>
          <a:p>
            <a:pPr>
              <a:buFont typeface="Wingdings 3" pitchFamily="18" charset="2"/>
              <a:buNone/>
            </a:pPr>
            <a:endParaRPr lang="en-US" sz="2200" smtClean="0">
              <a:solidFill>
                <a:srgbClr val="5C87AA"/>
              </a:solidFill>
            </a:endParaRPr>
          </a:p>
          <a:p>
            <a:r>
              <a:rPr lang="en-US" sz="2200" smtClean="0"/>
              <a:t>The shape of a molecule determines many of its physical and chemical properties.</a:t>
            </a:r>
          </a:p>
          <a:p>
            <a:r>
              <a:rPr lang="en-US" sz="2200" smtClean="0"/>
              <a:t>The VSEPR is based on the arrangement of bonding and lone electrons around a central atom to minimize repulsion.</a:t>
            </a:r>
          </a:p>
          <a:p>
            <a:r>
              <a:rPr lang="en-US" sz="2200" smtClean="0"/>
              <a:t>The repulsion of electrons creates a specific bond angle between a central atom and two terminal atoms.</a:t>
            </a:r>
          </a:p>
          <a:p>
            <a:r>
              <a:rPr lang="en-US" sz="2200" smtClean="0"/>
              <a:t>Lone pairs of electrons occupy more space than bonding pairs of electrons</a:t>
            </a:r>
          </a:p>
        </p:txBody>
      </p:sp>
    </p:spTree>
    <p:extLst>
      <p:ext uri="{BB962C8B-B14F-4D97-AF65-F5344CB8AC3E}">
        <p14:creationId xmlns:p14="http://schemas.microsoft.com/office/powerpoint/2010/main" val="1720375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Geometry</a:t>
            </a:r>
            <a:endParaRPr lang="en-US" dirty="0"/>
          </a:p>
        </p:txBody>
      </p:sp>
      <p:pic>
        <p:nvPicPr>
          <p:cNvPr id="15362" name="Picture 2" descr="http://mooni.fccj.org/~ethall/1025/vsepr.gif"/>
          <p:cNvPicPr>
            <a:picLocks noChangeAspect="1" noChangeArrowheads="1"/>
          </p:cNvPicPr>
          <p:nvPr/>
        </p:nvPicPr>
        <p:blipFill rotWithShape="1">
          <a:blip r:embed="rId2">
            <a:extLst>
              <a:ext uri="{28A0092B-C50C-407E-A947-70E740481C1C}">
                <a14:useLocalDpi xmlns:a14="http://schemas.microsoft.com/office/drawing/2010/main" val="0"/>
              </a:ext>
            </a:extLst>
          </a:blip>
          <a:srcRect b="43943"/>
          <a:stretch/>
        </p:blipFill>
        <p:spPr bwMode="auto">
          <a:xfrm>
            <a:off x="990600" y="1811690"/>
            <a:ext cx="5902850" cy="3886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93029" y="3722133"/>
            <a:ext cx="685800" cy="369332"/>
          </a:xfrm>
          <a:prstGeom prst="rect">
            <a:avLst/>
          </a:prstGeom>
          <a:noFill/>
        </p:spPr>
        <p:txBody>
          <a:bodyPr wrap="square" rtlCol="0">
            <a:spAutoFit/>
          </a:bodyPr>
          <a:lstStyle/>
          <a:p>
            <a:r>
              <a:rPr lang="en-US" b="1" dirty="0" smtClean="0"/>
              <a:t>or 2</a:t>
            </a:r>
            <a:endParaRPr lang="en-US" b="1" dirty="0"/>
          </a:p>
        </p:txBody>
      </p:sp>
    </p:spTree>
    <p:extLst>
      <p:ext uri="{BB962C8B-B14F-4D97-AF65-F5344CB8AC3E}">
        <p14:creationId xmlns:p14="http://schemas.microsoft.com/office/powerpoint/2010/main" val="4143392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idx="4294967295"/>
          </p:nvPr>
        </p:nvSpPr>
        <p:spPr/>
        <p:txBody>
          <a:bodyPr bIns="91440"/>
          <a:lstStyle/>
          <a:p>
            <a:r>
              <a:rPr lang="en-US" dirty="0" smtClean="0"/>
              <a:t> </a:t>
            </a:r>
            <a:r>
              <a:rPr lang="en-US" dirty="0" smtClean="0"/>
              <a:t>Electronegativity and Polarity</a:t>
            </a:r>
          </a:p>
        </p:txBody>
      </p:sp>
      <p:sp>
        <p:nvSpPr>
          <p:cNvPr id="38915" name="TextBox 4"/>
          <p:cNvSpPr txBox="1">
            <a:spLocks noChangeArrowheads="1"/>
          </p:cNvSpPr>
          <p:nvPr/>
        </p:nvSpPr>
        <p:spPr bwMode="auto">
          <a:xfrm>
            <a:off x="1371600" y="1492250"/>
            <a:ext cx="6477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a:latin typeface="Perpetua" pitchFamily="18" charset="0"/>
              </a:rPr>
              <a:t>Recall:  Electronegativity is the ability of an atom to attract an electron.</a:t>
            </a:r>
          </a:p>
        </p:txBody>
      </p:sp>
      <p:pic>
        <p:nvPicPr>
          <p:cNvPr id="38916" name="Picture 2" descr="http://www.sd84.k12.id.us/shs/departments/Science/martz/images/fig8_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860550"/>
            <a:ext cx="366712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31073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28600"/>
            <a:ext cx="7772400" cy="1143000"/>
          </a:xfrm>
        </p:spPr>
        <p:txBody>
          <a:bodyPr bIns="91440">
            <a:normAutofit/>
          </a:bodyPr>
          <a:lstStyle/>
          <a:p>
            <a:r>
              <a:rPr lang="en-US" sz="2800" smtClean="0"/>
              <a:t>Chemical bonding is like “Tug-o-War”</a:t>
            </a:r>
          </a:p>
        </p:txBody>
      </p:sp>
      <p:pic>
        <p:nvPicPr>
          <p:cNvPr id="39939" name="Picture 2" descr="http://www.sbcoachescollege.com/wp-content/uploads/2010/04/tug-o-w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404812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TextBox 2"/>
          <p:cNvSpPr txBox="1">
            <a:spLocks noChangeArrowheads="1"/>
          </p:cNvSpPr>
          <p:nvPr/>
        </p:nvSpPr>
        <p:spPr bwMode="auto">
          <a:xfrm>
            <a:off x="5038725" y="1905000"/>
            <a:ext cx="38766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a:latin typeface="Perpetua" pitchFamily="18" charset="0"/>
              </a:rPr>
              <a:t>	</a:t>
            </a:r>
          </a:p>
          <a:p>
            <a:r>
              <a:rPr lang="en-US" sz="2400">
                <a:latin typeface="Perpetua" pitchFamily="18" charset="0"/>
              </a:rPr>
              <a:t>Non-polar Covalent	0-0.4</a:t>
            </a:r>
          </a:p>
          <a:p>
            <a:r>
              <a:rPr lang="en-US" sz="2400">
                <a:latin typeface="Perpetua" pitchFamily="18" charset="0"/>
              </a:rPr>
              <a:t>Polar Covalent		0.5-2.0</a:t>
            </a:r>
          </a:p>
          <a:p>
            <a:r>
              <a:rPr lang="en-US" sz="2400">
                <a:latin typeface="Perpetua" pitchFamily="18" charset="0"/>
              </a:rPr>
              <a:t>Ionic			&gt;2.0</a:t>
            </a:r>
          </a:p>
        </p:txBody>
      </p:sp>
      <p:sp>
        <p:nvSpPr>
          <p:cNvPr id="39941" name="TextBox 3"/>
          <p:cNvSpPr txBox="1">
            <a:spLocks noChangeArrowheads="1"/>
          </p:cNvSpPr>
          <p:nvPr/>
        </p:nvSpPr>
        <p:spPr bwMode="auto">
          <a:xfrm>
            <a:off x="5486400" y="1676400"/>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a:latin typeface="Perpetua" pitchFamily="18" charset="0"/>
              </a:rPr>
              <a:t>   	                 Electronegativity</a:t>
            </a:r>
          </a:p>
          <a:p>
            <a:r>
              <a:rPr lang="en-US">
                <a:latin typeface="Perpetua" pitchFamily="18" charset="0"/>
              </a:rPr>
              <a:t>Bond Type		      Difference</a:t>
            </a:r>
          </a:p>
        </p:txBody>
      </p:sp>
      <p:cxnSp>
        <p:nvCxnSpPr>
          <p:cNvPr id="6" name="Straight Connector 5"/>
          <p:cNvCxnSpPr/>
          <p:nvPr/>
        </p:nvCxnSpPr>
        <p:spPr>
          <a:xfrm>
            <a:off x="5257800" y="2322513"/>
            <a:ext cx="3429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39943" name="Picture 4" descr="http://www.oocities.com/perry_science/acadchem/bonding/periodictrends_files/image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475" y="4267200"/>
            <a:ext cx="5305425"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a:off x="5334000" y="4419600"/>
            <a:ext cx="1447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562600" y="4305300"/>
            <a:ext cx="0" cy="228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1917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p:txBody>
          <a:bodyPr bIns="91440"/>
          <a:lstStyle/>
          <a:p>
            <a:r>
              <a:rPr lang="en-US" smtClean="0"/>
              <a:t>Molecular Polarity</a:t>
            </a:r>
          </a:p>
        </p:txBody>
      </p:sp>
      <p:sp>
        <p:nvSpPr>
          <p:cNvPr id="40963" name="TextBox 2"/>
          <p:cNvSpPr txBox="1">
            <a:spLocks noChangeArrowheads="1"/>
          </p:cNvSpPr>
          <p:nvPr/>
        </p:nvSpPr>
        <p:spPr bwMode="auto">
          <a:xfrm>
            <a:off x="1066800" y="1568450"/>
            <a:ext cx="45386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sz="2400">
                <a:latin typeface="Perpetua" pitchFamily="18" charset="0"/>
              </a:rPr>
              <a:t>Molecules are either polar or non-polar</a:t>
            </a:r>
          </a:p>
        </p:txBody>
      </p:sp>
      <p:sp>
        <p:nvSpPr>
          <p:cNvPr id="40964" name="TextBox 3"/>
          <p:cNvSpPr txBox="1">
            <a:spLocks noChangeArrowheads="1"/>
          </p:cNvSpPr>
          <p:nvPr/>
        </p:nvSpPr>
        <p:spPr bwMode="auto">
          <a:xfrm>
            <a:off x="1055688" y="2212975"/>
            <a:ext cx="756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n-US">
                <a:latin typeface="Perpetua" pitchFamily="18" charset="0"/>
              </a:rPr>
              <a:t>Both polar and non-polar molecules may contain polar bonds.  What determines whether</a:t>
            </a:r>
          </a:p>
          <a:p>
            <a:r>
              <a:rPr lang="en-US">
                <a:latin typeface="Perpetua" pitchFamily="18" charset="0"/>
              </a:rPr>
              <a:t> a molecule is polar or non-polar is the symmetry of the molecule</a:t>
            </a:r>
          </a:p>
        </p:txBody>
      </p:sp>
      <p:graphicFrame>
        <p:nvGraphicFramePr>
          <p:cNvPr id="5" name="Table 4"/>
          <p:cNvGraphicFramePr>
            <a:graphicFrameLocks noGrp="1"/>
          </p:cNvGraphicFramePr>
          <p:nvPr/>
        </p:nvGraphicFramePr>
        <p:xfrm>
          <a:off x="1524000" y="3124200"/>
          <a:ext cx="5410200" cy="2400300"/>
        </p:xfrm>
        <a:graphic>
          <a:graphicData uri="http://schemas.openxmlformats.org/drawingml/2006/table">
            <a:tbl>
              <a:tblPr/>
              <a:tblGrid>
                <a:gridCol w="1651000"/>
                <a:gridCol w="1254125"/>
                <a:gridCol w="1252538"/>
                <a:gridCol w="125253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     PolarBonds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   Present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Symmetry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Polar/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Gill Sans MT" pitchFamily="34" charset="0"/>
                        </a:rPr>
                        <a:t>Examples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SiH</a:t>
                      </a:r>
                      <a:r>
                        <a:rPr kumimoji="0" lang="en-US" sz="1800" b="0" i="0" u="none" strike="noStrike" cap="none" normalizeH="0" baseline="-25000" smtClean="0">
                          <a:ln>
                            <a:noFill/>
                          </a:ln>
                          <a:solidFill>
                            <a:srgbClr val="000000"/>
                          </a:solidFill>
                          <a:effectLst/>
                          <a:latin typeface="Gill Sans MT" pitchFamily="34"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NH</a:t>
                      </a:r>
                      <a:r>
                        <a:rPr kumimoji="0" lang="en-US" sz="1800" b="0" i="0" u="none" strike="noStrike" cap="none" normalizeH="0" baseline="-25000" smtClean="0">
                          <a:ln>
                            <a:noFill/>
                          </a:ln>
                          <a:solidFill>
                            <a:srgbClr val="000000"/>
                          </a:solidFill>
                          <a:effectLst/>
                          <a:latin typeface="Gill Sans MT"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CF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Non-polar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ill Sans MT" pitchFamily="34" charset="0"/>
                        </a:rPr>
                        <a:t>CO</a:t>
                      </a:r>
                      <a:r>
                        <a:rPr kumimoji="0" lang="en-US" sz="1800" b="0" i="0" u="none" strike="noStrike" cap="none" normalizeH="0" baseline="-25000" smtClean="0">
                          <a:ln>
                            <a:noFill/>
                          </a:ln>
                          <a:solidFill>
                            <a:srgbClr val="000000"/>
                          </a:solidFill>
                          <a:effectLst/>
                          <a:latin typeface="Gill Sans MT"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E9E7"/>
                    </a:solidFill>
                  </a:tcPr>
                </a:tc>
              </a:tr>
            </a:tbl>
          </a:graphicData>
        </a:graphic>
      </p:graphicFrame>
      <p:sp>
        <p:nvSpPr>
          <p:cNvPr id="40997" name="TextBox 5"/>
          <p:cNvSpPr txBox="1">
            <a:spLocks noChangeArrowheads="1"/>
          </p:cNvSpPr>
          <p:nvPr/>
        </p:nvSpPr>
        <p:spPr bwMode="auto">
          <a:xfrm>
            <a:off x="1371600" y="5562600"/>
            <a:ext cx="62706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algn="ctr"/>
            <a:r>
              <a:rPr lang="en-US">
                <a:latin typeface="Perpetua" pitchFamily="18" charset="0"/>
              </a:rPr>
              <a:t>VSEPR shapes that can demonstrate symmetry are:</a:t>
            </a:r>
          </a:p>
          <a:p>
            <a:pPr algn="ctr"/>
            <a:endParaRPr lang="en-US" sz="1000">
              <a:latin typeface="Perpetua" pitchFamily="18" charset="0"/>
            </a:endParaRPr>
          </a:p>
          <a:p>
            <a:pPr algn="ctr"/>
            <a:r>
              <a:rPr lang="en-US" sz="2800">
                <a:latin typeface="Perpetua" pitchFamily="18" charset="0"/>
              </a:rPr>
              <a:t>Linear	 	Trigonal Planar	Tetrahedral</a:t>
            </a:r>
          </a:p>
        </p:txBody>
      </p:sp>
    </p:spTree>
    <p:extLst>
      <p:ext uri="{BB962C8B-B14F-4D97-AF65-F5344CB8AC3E}">
        <p14:creationId xmlns:p14="http://schemas.microsoft.com/office/powerpoint/2010/main" val="3483066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196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05400" y="3385064"/>
            <a:ext cx="304800" cy="272536"/>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Valence Electrons and Electron Dot Structures</a:t>
            </a:r>
            <a:endParaRPr lang="en-US" dirty="0"/>
          </a:p>
        </p:txBody>
      </p:sp>
      <p:sp>
        <p:nvSpPr>
          <p:cNvPr id="3" name="Content Placeholder 2"/>
          <p:cNvSpPr>
            <a:spLocks noGrp="1"/>
          </p:cNvSpPr>
          <p:nvPr>
            <p:ph sz="quarter" idx="1"/>
          </p:nvPr>
        </p:nvSpPr>
        <p:spPr/>
        <p:txBody>
          <a:bodyPr/>
          <a:lstStyle/>
          <a:p>
            <a:r>
              <a:rPr lang="en-US" dirty="0" smtClean="0"/>
              <a:t>Valence electrons are the electrons that participate in chemical bonds</a:t>
            </a:r>
          </a:p>
          <a:p>
            <a:r>
              <a:rPr lang="en-US" dirty="0" smtClean="0"/>
              <a:t>Electron dot structures consist of the atom symbol and its valence electrons represented as dots.</a:t>
            </a:r>
            <a:endParaRPr lang="en-US" dirty="0"/>
          </a:p>
        </p:txBody>
      </p:sp>
      <p:sp>
        <p:nvSpPr>
          <p:cNvPr id="4" name="Rectangle 3"/>
          <p:cNvSpPr/>
          <p:nvPr/>
        </p:nvSpPr>
        <p:spPr>
          <a:xfrm>
            <a:off x="3657600" y="3385064"/>
            <a:ext cx="1898020" cy="369332"/>
          </a:xfrm>
          <a:prstGeom prst="rect">
            <a:avLst/>
          </a:prstGeom>
        </p:spPr>
        <p:txBody>
          <a:bodyPr wrap="none">
            <a:spAutoFit/>
          </a:bodyPr>
          <a:lstStyle/>
          <a:p>
            <a:r>
              <a:rPr lang="en-US" dirty="0" smtClean="0"/>
              <a:t>Br:  [</a:t>
            </a:r>
            <a:r>
              <a:rPr lang="en-US" dirty="0" err="1" smtClean="0"/>
              <a:t>Ar</a:t>
            </a:r>
            <a:r>
              <a:rPr lang="en-US" dirty="0" smtClean="0"/>
              <a:t>]4s</a:t>
            </a:r>
            <a:r>
              <a:rPr lang="en-US" baseline="30000" dirty="0" smtClean="0"/>
              <a:t>2</a:t>
            </a:r>
            <a:r>
              <a:rPr lang="en-US" dirty="0" smtClean="0"/>
              <a:t> 3d</a:t>
            </a:r>
            <a:r>
              <a:rPr lang="en-US" baseline="30000" dirty="0" smtClean="0"/>
              <a:t>10</a:t>
            </a:r>
            <a:r>
              <a:rPr lang="en-US" dirty="0" smtClean="0"/>
              <a:t> 4p</a:t>
            </a:r>
            <a:r>
              <a:rPr lang="en-US" baseline="30000" dirty="0" smtClean="0"/>
              <a:t>5 </a:t>
            </a:r>
            <a:endParaRPr lang="en-US" dirty="0"/>
          </a:p>
        </p:txBody>
      </p:sp>
      <p:pic>
        <p:nvPicPr>
          <p:cNvPr id="1026" name="Picture 2" descr="http://msnugentisawesome.wikispaces.com/file/view/lewis_dot_diagram_chem.gif/34576165/lewis_dot_diagram_chem.gif"/>
          <p:cNvPicPr>
            <a:picLocks noChangeAspect="1" noChangeArrowheads="1"/>
          </p:cNvPicPr>
          <p:nvPr/>
        </p:nvPicPr>
        <p:blipFill rotWithShape="1">
          <a:blip r:embed="rId2">
            <a:extLst>
              <a:ext uri="{28A0092B-C50C-407E-A947-70E740481C1C}">
                <a14:useLocalDpi xmlns:a14="http://schemas.microsoft.com/office/drawing/2010/main" val="0"/>
              </a:ext>
            </a:extLst>
          </a:blip>
          <a:srcRect t="12259" b="14736"/>
          <a:stretch/>
        </p:blipFill>
        <p:spPr bwMode="auto">
          <a:xfrm>
            <a:off x="2438400" y="4169229"/>
            <a:ext cx="4791075" cy="207917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a:stCxn id="4" idx="2"/>
          </p:cNvCxnSpPr>
          <p:nvPr/>
        </p:nvCxnSpPr>
        <p:spPr>
          <a:xfrm>
            <a:off x="4606610" y="3754396"/>
            <a:ext cx="1794190" cy="145441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0" idx="2"/>
          </p:cNvCxnSpPr>
          <p:nvPr/>
        </p:nvCxnSpPr>
        <p:spPr>
          <a:xfrm>
            <a:off x="5257800" y="3657600"/>
            <a:ext cx="245905" cy="8240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6154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Octet Rule - Metals	</a:t>
            </a:r>
            <a:endParaRPr lang="en-US" dirty="0"/>
          </a:p>
        </p:txBody>
      </p:sp>
      <p:sp>
        <p:nvSpPr>
          <p:cNvPr id="3" name="Content Placeholder 2"/>
          <p:cNvSpPr>
            <a:spLocks noGrp="1"/>
          </p:cNvSpPr>
          <p:nvPr>
            <p:ph sz="quarter" idx="1"/>
          </p:nvPr>
        </p:nvSpPr>
        <p:spPr>
          <a:xfrm>
            <a:off x="914400" y="1447800"/>
            <a:ext cx="7772400" cy="1676400"/>
          </a:xfrm>
        </p:spPr>
        <p:txBody>
          <a:bodyPr/>
          <a:lstStyle/>
          <a:p>
            <a:r>
              <a:rPr lang="en-US" dirty="0" smtClean="0"/>
              <a:t>Metals tend to lose electrons to gain stability.  When they lose electrons they attain a stable electron configuration where the next lowest-energy level has a full octet.</a:t>
            </a:r>
          </a:p>
          <a:p>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pic>
        <p:nvPicPr>
          <p:cNvPr id="3074" name="Picture 2" descr="http://www.marin.edu/homepages/ErikDunmire/CHEM105/Concept_Review/Images/Cation_Format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819400"/>
            <a:ext cx="4887686" cy="290674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middleschoolchemistry.com/img/content/multimedia/chapter_4/lesson_6/ionic_bond_sodium_chloride_1.jpg"/>
          <p:cNvPicPr>
            <a:picLocks noChangeAspect="1" noChangeArrowheads="1"/>
          </p:cNvPicPr>
          <p:nvPr/>
        </p:nvPicPr>
        <p:blipFill rotWithShape="1">
          <a:blip r:embed="rId3">
            <a:extLst>
              <a:ext uri="{28A0092B-C50C-407E-A947-70E740481C1C}">
                <a14:useLocalDpi xmlns:a14="http://schemas.microsoft.com/office/drawing/2010/main" val="0"/>
              </a:ext>
            </a:extLst>
          </a:blip>
          <a:srcRect t="55238" r="50000"/>
          <a:stretch/>
        </p:blipFill>
        <p:spPr bwMode="auto">
          <a:xfrm>
            <a:off x="5362575" y="5257799"/>
            <a:ext cx="1428750" cy="127907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middleschoolchemistry.com/img/content/multimedia/chapter_4/lesson_6/ionic_bond_sodium_chloride_3.jpg"/>
          <p:cNvPicPr>
            <a:picLocks noChangeAspect="1" noChangeArrowheads="1"/>
          </p:cNvPicPr>
          <p:nvPr/>
        </p:nvPicPr>
        <p:blipFill rotWithShape="1">
          <a:blip r:embed="rId4">
            <a:extLst>
              <a:ext uri="{28A0092B-C50C-407E-A947-70E740481C1C}">
                <a14:useLocalDpi xmlns:a14="http://schemas.microsoft.com/office/drawing/2010/main" val="0"/>
              </a:ext>
            </a:extLst>
          </a:blip>
          <a:srcRect t="57334" r="50000"/>
          <a:stretch/>
        </p:blipFill>
        <p:spPr bwMode="auto">
          <a:xfrm>
            <a:off x="7230304" y="5072872"/>
            <a:ext cx="1531107" cy="130654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6838950" y="5897335"/>
            <a:ext cx="7048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214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Octet Rule – Non-metals</a:t>
            </a:r>
            <a:endParaRPr lang="en-US" dirty="0"/>
          </a:p>
        </p:txBody>
      </p:sp>
      <p:sp>
        <p:nvSpPr>
          <p:cNvPr id="3" name="Content Placeholder 2"/>
          <p:cNvSpPr>
            <a:spLocks noGrp="1"/>
          </p:cNvSpPr>
          <p:nvPr>
            <p:ph sz="quarter" idx="1"/>
          </p:nvPr>
        </p:nvSpPr>
        <p:spPr/>
        <p:txBody>
          <a:bodyPr/>
          <a:lstStyle/>
          <a:p>
            <a:r>
              <a:rPr lang="en-US" dirty="0"/>
              <a:t>Non-metals tend to gain electrons to obtain a full octet in their highest occupied p sublevel</a:t>
            </a:r>
          </a:p>
        </p:txBody>
      </p:sp>
      <p:pic>
        <p:nvPicPr>
          <p:cNvPr id="4098" name="Picture 2" descr="http://www.middleschoolchemistry.com/img/content/multimedia/chapter_4/lesson_6/ionic_bond_sodium_chloride_3.jp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60190"/>
          <a:stretch/>
        </p:blipFill>
        <p:spPr bwMode="auto">
          <a:xfrm>
            <a:off x="7143749" y="4980214"/>
            <a:ext cx="1544965" cy="123008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middleschoolchemistry.com/img/content/multimedia/chapter_4/lesson_6/ionic_bond_sodium_chloride_1.jpg"/>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t="53714"/>
          <a:stretch/>
        </p:blipFill>
        <p:spPr bwMode="auto">
          <a:xfrm>
            <a:off x="5276850" y="4980213"/>
            <a:ext cx="1428750" cy="132261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6400800" y="5641520"/>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4102" name="Picture 6" descr="http://www.bbc.co.uk/schools/gcsebitesize/science/images/diag_chlorine.gif"/>
          <p:cNvPicPr>
            <a:picLocks noChangeAspect="1" noChangeArrowheads="1"/>
          </p:cNvPicPr>
          <p:nvPr/>
        </p:nvPicPr>
        <p:blipFill rotWithShape="1">
          <a:blip r:embed="rId4">
            <a:extLst>
              <a:ext uri="{28A0092B-C50C-407E-A947-70E740481C1C}">
                <a14:useLocalDpi xmlns:a14="http://schemas.microsoft.com/office/drawing/2010/main" val="0"/>
              </a:ext>
            </a:extLst>
          </a:blip>
          <a:srcRect b="11978"/>
          <a:stretch/>
        </p:blipFill>
        <p:spPr bwMode="auto">
          <a:xfrm>
            <a:off x="2133600" y="2438400"/>
            <a:ext cx="4038600" cy="2068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574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chor="t">
            <a:normAutofit fontScale="90000"/>
          </a:bodyPr>
          <a:lstStyle/>
          <a:p>
            <a:r>
              <a:rPr lang="en-US" dirty="0" smtClean="0"/>
              <a:t>Formation of Ionic Compounds</a:t>
            </a:r>
            <a:endParaRPr lang="en-US" dirty="0"/>
          </a:p>
        </p:txBody>
      </p:sp>
      <p:sp>
        <p:nvSpPr>
          <p:cNvPr id="3" name="Content Placeholder 2"/>
          <p:cNvSpPr>
            <a:spLocks noGrp="1"/>
          </p:cNvSpPr>
          <p:nvPr>
            <p:ph sz="quarter" idx="1"/>
          </p:nvPr>
        </p:nvSpPr>
        <p:spPr>
          <a:xfrm>
            <a:off x="838200" y="914400"/>
            <a:ext cx="7772400" cy="533400"/>
          </a:xfrm>
        </p:spPr>
        <p:txBody>
          <a:bodyPr/>
          <a:lstStyle/>
          <a:p>
            <a:r>
              <a:rPr lang="en-US" dirty="0" err="1" smtClean="0"/>
              <a:t>Cations</a:t>
            </a:r>
            <a:r>
              <a:rPr lang="en-US" dirty="0" smtClean="0"/>
              <a:t> and anions combine to form ionic compounds</a:t>
            </a:r>
            <a:endParaRPr lang="en-US" dirty="0"/>
          </a:p>
        </p:txBody>
      </p:sp>
      <p:pic>
        <p:nvPicPr>
          <p:cNvPr id="5122" name="Picture 2" descr="http://kgortney.pbworks.com/f/1288107836/ionic_bond.jpg"/>
          <p:cNvPicPr>
            <a:picLocks noChangeAspect="1" noChangeArrowheads="1"/>
          </p:cNvPicPr>
          <p:nvPr/>
        </p:nvPicPr>
        <p:blipFill rotWithShape="1">
          <a:blip r:embed="rId2">
            <a:extLst>
              <a:ext uri="{28A0092B-C50C-407E-A947-70E740481C1C}">
                <a14:useLocalDpi xmlns:a14="http://schemas.microsoft.com/office/drawing/2010/main" val="0"/>
              </a:ext>
            </a:extLst>
          </a:blip>
          <a:srcRect t="2883" b="3088"/>
          <a:stretch/>
        </p:blipFill>
        <p:spPr bwMode="auto">
          <a:xfrm>
            <a:off x="533399" y="1447800"/>
            <a:ext cx="3261024" cy="39986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middleschoolchemistry.com/img/content/multimedia/chapter_4/lesson_6/ionic_bond_sodium_chloride_1.jpg"/>
          <p:cNvPicPr>
            <a:picLocks noChangeAspect="1" noChangeArrowheads="1"/>
          </p:cNvPicPr>
          <p:nvPr/>
        </p:nvPicPr>
        <p:blipFill rotWithShape="1">
          <a:blip r:embed="rId3">
            <a:extLst>
              <a:ext uri="{28A0092B-C50C-407E-A947-70E740481C1C}">
                <a14:useLocalDpi xmlns:a14="http://schemas.microsoft.com/office/drawing/2010/main" val="0"/>
              </a:ext>
            </a:extLst>
          </a:blip>
          <a:srcRect t="55238" r="50000"/>
          <a:stretch/>
        </p:blipFill>
        <p:spPr bwMode="auto">
          <a:xfrm>
            <a:off x="1183037" y="5640432"/>
            <a:ext cx="901577" cy="8071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www.middleschoolchemistry.com/img/content/multimedia/chapter_4/lesson_6/ionic_bond_sodium_chloride_3.jpg"/>
          <p:cNvPicPr>
            <a:picLocks noChangeAspect="1" noChangeArrowheads="1"/>
          </p:cNvPicPr>
          <p:nvPr/>
        </p:nvPicPr>
        <p:blipFill rotWithShape="1">
          <a:blip r:embed="rId4">
            <a:extLst>
              <a:ext uri="{28A0092B-C50C-407E-A947-70E740481C1C}">
                <a14:useLocalDpi xmlns:a14="http://schemas.microsoft.com/office/drawing/2010/main" val="0"/>
              </a:ext>
            </a:extLst>
          </a:blip>
          <a:srcRect t="57334" r="50000"/>
          <a:stretch/>
        </p:blipFill>
        <p:spPr bwMode="auto">
          <a:xfrm>
            <a:off x="3753426" y="5446437"/>
            <a:ext cx="1123374" cy="95861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a:off x="3283404" y="6019800"/>
            <a:ext cx="7048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 name="Picture 2" descr="http://www.middleschoolchemistry.com/img/content/multimedia/chapter_4/lesson_6/ionic_bond_sodium_chloride_3.jpg"/>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t="60190"/>
          <a:stretch/>
        </p:blipFill>
        <p:spPr bwMode="auto">
          <a:xfrm>
            <a:off x="5334000" y="5506734"/>
            <a:ext cx="1146723" cy="9130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www.middleschoolchemistry.com/img/content/multimedia/chapter_4/lesson_6/ionic_bond_sodium_chloride_1.jpg"/>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t="53714"/>
          <a:stretch/>
        </p:blipFill>
        <p:spPr bwMode="auto">
          <a:xfrm>
            <a:off x="2487179" y="5640432"/>
            <a:ext cx="901578" cy="83460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54354" y="5696702"/>
            <a:ext cx="762001" cy="830997"/>
          </a:xfrm>
          <a:prstGeom prst="rect">
            <a:avLst/>
          </a:prstGeom>
          <a:noFill/>
        </p:spPr>
        <p:txBody>
          <a:bodyPr wrap="square" rtlCol="0">
            <a:spAutoFit/>
          </a:bodyPr>
          <a:lstStyle/>
          <a:p>
            <a:r>
              <a:rPr lang="en-US" sz="4800" dirty="0" smtClean="0"/>
              <a:t>+</a:t>
            </a:r>
            <a:endParaRPr lang="en-US" sz="4800" dirty="0"/>
          </a:p>
        </p:txBody>
      </p:sp>
      <p:sp>
        <p:nvSpPr>
          <p:cNvPr id="11" name="TextBox 10"/>
          <p:cNvSpPr txBox="1"/>
          <p:nvPr/>
        </p:nvSpPr>
        <p:spPr>
          <a:xfrm>
            <a:off x="4789713" y="5644038"/>
            <a:ext cx="762001" cy="830997"/>
          </a:xfrm>
          <a:prstGeom prst="rect">
            <a:avLst/>
          </a:prstGeom>
          <a:noFill/>
        </p:spPr>
        <p:txBody>
          <a:bodyPr wrap="square" rtlCol="0">
            <a:spAutoFit/>
          </a:bodyPr>
          <a:lstStyle/>
          <a:p>
            <a:r>
              <a:rPr lang="en-US" sz="4800" dirty="0" smtClean="0"/>
              <a:t>+</a:t>
            </a:r>
            <a:endParaRPr lang="en-US" sz="4800" dirty="0"/>
          </a:p>
        </p:txBody>
      </p:sp>
      <p:cxnSp>
        <p:nvCxnSpPr>
          <p:cNvPr id="12" name="Straight Arrow Connector 11"/>
          <p:cNvCxnSpPr/>
          <p:nvPr/>
        </p:nvCxnSpPr>
        <p:spPr>
          <a:xfrm>
            <a:off x="6324600" y="5925743"/>
            <a:ext cx="7048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086600" y="5541022"/>
            <a:ext cx="1212191" cy="769441"/>
          </a:xfrm>
          <a:prstGeom prst="rect">
            <a:avLst/>
          </a:prstGeom>
          <a:noFill/>
        </p:spPr>
        <p:txBody>
          <a:bodyPr wrap="none" rtlCol="0">
            <a:spAutoFit/>
          </a:bodyPr>
          <a:lstStyle/>
          <a:p>
            <a:r>
              <a:rPr lang="en-US" sz="4400" dirty="0" err="1" smtClean="0">
                <a:latin typeface="Arial Narrow" pitchFamily="34" charset="0"/>
              </a:rPr>
              <a:t>NaCl</a:t>
            </a:r>
            <a:endParaRPr lang="en-US" sz="4400" dirty="0">
              <a:latin typeface="Arial Narrow" pitchFamily="34" charset="0"/>
            </a:endParaRPr>
          </a:p>
        </p:txBody>
      </p:sp>
      <p:pic>
        <p:nvPicPr>
          <p:cNvPr id="5124" name="Picture 4" descr="http://t2.gstatic.com/images?q=tbn:ANd9GcTKKfuDVMzlk2i2J5wzAmcgQ8BBKiSFp1lGu82-JVAQLrffQzS2p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7950" y="1770718"/>
            <a:ext cx="3872754"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6586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Formation of Calcium Chloride</a:t>
            </a:r>
            <a:endParaRPr lang="en-US" dirty="0"/>
          </a:p>
        </p:txBody>
      </p:sp>
      <p:pic>
        <p:nvPicPr>
          <p:cNvPr id="7170" name="Picture 2" descr="http://www.acsmars.com/scholar/Chemistry/images/Ionic%20Bond%20Ca%20Cl2.png"/>
          <p:cNvPicPr>
            <a:picLocks noChangeAspect="1" noChangeArrowheads="1"/>
          </p:cNvPicPr>
          <p:nvPr/>
        </p:nvPicPr>
        <p:blipFill rotWithShape="1">
          <a:blip r:embed="rId2">
            <a:extLst>
              <a:ext uri="{28A0092B-C50C-407E-A947-70E740481C1C}">
                <a14:useLocalDpi xmlns:a14="http://schemas.microsoft.com/office/drawing/2010/main" val="0"/>
              </a:ext>
            </a:extLst>
          </a:blip>
          <a:srcRect b="11647"/>
          <a:stretch/>
        </p:blipFill>
        <p:spPr bwMode="auto">
          <a:xfrm>
            <a:off x="1360714" y="1371600"/>
            <a:ext cx="6067425" cy="318951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t3.gstatic.com/images?q=tbn:ANd9GcSqGC5WS1wR3ATyHqAOMgXA5aYRI6Q6_F7f5vMDiLRHTO0g6FPI"/>
          <p:cNvPicPr>
            <a:picLocks noChangeAspect="1" noChangeArrowheads="1"/>
          </p:cNvPicPr>
          <p:nvPr/>
        </p:nvPicPr>
        <p:blipFill rotWithShape="1">
          <a:blip r:embed="rId3">
            <a:extLst>
              <a:ext uri="{28A0092B-C50C-407E-A947-70E740481C1C}">
                <a14:useLocalDpi xmlns:a14="http://schemas.microsoft.com/office/drawing/2010/main" val="0"/>
              </a:ext>
            </a:extLst>
          </a:blip>
          <a:srcRect b="44568"/>
          <a:stretch/>
        </p:blipFill>
        <p:spPr bwMode="auto">
          <a:xfrm>
            <a:off x="609600" y="5231266"/>
            <a:ext cx="2876550" cy="88174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t3.gstatic.com/images?q=tbn:ANd9GcSqGC5WS1wR3ATyHqAOMgXA5aYRI6Q6_F7f5vMDiLRHTO0g6FPI"/>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4114800" y="5204889"/>
            <a:ext cx="2876550" cy="79533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a:off x="3486150" y="5646284"/>
            <a:ext cx="6286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858000" y="5614464"/>
            <a:ext cx="6286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497536" y="5248615"/>
            <a:ext cx="1297150" cy="707886"/>
          </a:xfrm>
          <a:prstGeom prst="rect">
            <a:avLst/>
          </a:prstGeom>
          <a:noFill/>
        </p:spPr>
        <p:txBody>
          <a:bodyPr wrap="none" rtlCol="0">
            <a:spAutoFit/>
          </a:bodyPr>
          <a:lstStyle/>
          <a:p>
            <a:r>
              <a:rPr lang="en-US" sz="4000" b="1" dirty="0" smtClean="0">
                <a:latin typeface="Arial Narrow" pitchFamily="34" charset="0"/>
              </a:rPr>
              <a:t>CaCl</a:t>
            </a:r>
            <a:r>
              <a:rPr lang="en-US" sz="4000" b="1" baseline="-25000" dirty="0" smtClean="0">
                <a:latin typeface="Arial Narrow" pitchFamily="34" charset="0"/>
              </a:rPr>
              <a:t>2</a:t>
            </a:r>
            <a:endParaRPr lang="en-US" sz="4000" b="1" baseline="-25000" dirty="0">
              <a:latin typeface="Arial Narrow" pitchFamily="34" charset="0"/>
            </a:endParaRPr>
          </a:p>
        </p:txBody>
      </p:sp>
    </p:spTree>
    <p:extLst>
      <p:ext uri="{BB962C8B-B14F-4D97-AF65-F5344CB8AC3E}">
        <p14:creationId xmlns:p14="http://schemas.microsoft.com/office/powerpoint/2010/main" val="3461709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chor="t"/>
          <a:lstStyle/>
          <a:p>
            <a:r>
              <a:rPr lang="en-US" dirty="0" smtClean="0"/>
              <a:t>Properties of Ionic Compounds</a:t>
            </a:r>
            <a:endParaRPr lang="en-US" dirty="0"/>
          </a:p>
        </p:txBody>
      </p:sp>
      <p:sp>
        <p:nvSpPr>
          <p:cNvPr id="3" name="Content Placeholder 2"/>
          <p:cNvSpPr>
            <a:spLocks noGrp="1"/>
          </p:cNvSpPr>
          <p:nvPr>
            <p:ph sz="quarter" idx="1"/>
          </p:nvPr>
        </p:nvSpPr>
        <p:spPr>
          <a:xfrm>
            <a:off x="914400" y="990600"/>
            <a:ext cx="7772400" cy="2895600"/>
          </a:xfrm>
        </p:spPr>
        <p:txBody>
          <a:bodyPr>
            <a:normAutofit fontScale="92500"/>
          </a:bodyPr>
          <a:lstStyle/>
          <a:p>
            <a:r>
              <a:rPr lang="en-US" dirty="0" smtClean="0"/>
              <a:t>The chemical formula for an ionic compound is called a formula unit which represents the lowest who number ration of atoms in that compound.( ex. </a:t>
            </a:r>
            <a:r>
              <a:rPr lang="en-US" dirty="0" err="1" smtClean="0"/>
              <a:t>NaCl</a:t>
            </a:r>
            <a:r>
              <a:rPr lang="en-US" dirty="0" smtClean="0"/>
              <a:t>)</a:t>
            </a:r>
          </a:p>
          <a:p>
            <a:r>
              <a:rPr lang="en-US" dirty="0" smtClean="0"/>
              <a:t>Most ionic compounds are crystalline solids at room temperature</a:t>
            </a:r>
          </a:p>
          <a:p>
            <a:r>
              <a:rPr lang="en-US" dirty="0" smtClean="0"/>
              <a:t>Ionic compounds generally have very high melting points</a:t>
            </a:r>
          </a:p>
          <a:p>
            <a:r>
              <a:rPr lang="en-US" dirty="0" smtClean="0"/>
              <a:t>Ionic compounds can conduct electricity when molten or dissolved in water</a:t>
            </a:r>
          </a:p>
          <a:p>
            <a:endParaRPr lang="en-US" dirty="0" smtClean="0"/>
          </a:p>
          <a:p>
            <a:endParaRPr lang="en-US" dirty="0" smtClean="0"/>
          </a:p>
          <a:p>
            <a:endParaRPr lang="en-US" dirty="0"/>
          </a:p>
        </p:txBody>
      </p:sp>
      <p:pic>
        <p:nvPicPr>
          <p:cNvPr id="6146" name="Picture 2" descr="http://t3.gstatic.com/images?q=tbn:ANd9GcRsoS4zesRNnVuemY2Q7uBVgKuiRRBY_IbAv4b-s9eCbAxUYbSiW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3537857"/>
            <a:ext cx="2905125" cy="31059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5800" y="4419600"/>
            <a:ext cx="4201886" cy="1200329"/>
          </a:xfrm>
          <a:prstGeom prst="rect">
            <a:avLst/>
          </a:prstGeom>
          <a:noFill/>
        </p:spPr>
        <p:txBody>
          <a:bodyPr wrap="square" rtlCol="0">
            <a:spAutoFit/>
          </a:bodyPr>
          <a:lstStyle/>
          <a:p>
            <a:r>
              <a:rPr lang="en-US" sz="2400" u="sng" dirty="0" smtClean="0"/>
              <a:t>Coordination Number </a:t>
            </a:r>
            <a:r>
              <a:rPr lang="en-US" sz="2400" dirty="0" smtClean="0"/>
              <a:t>= The number of ions of opposite charge surrounding  the ion in a crystal.</a:t>
            </a:r>
            <a:endParaRPr lang="en-US" sz="2400" dirty="0"/>
          </a:p>
        </p:txBody>
      </p:sp>
    </p:spTree>
    <p:extLst>
      <p:ext uri="{BB962C8B-B14F-4D97-AF65-F5344CB8AC3E}">
        <p14:creationId xmlns:p14="http://schemas.microsoft.com/office/powerpoint/2010/main" val="3879169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0" y="2284170"/>
            <a:ext cx="3733800" cy="3733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Metallic Bonding</a:t>
            </a:r>
            <a:endParaRPr lang="en-US" dirty="0"/>
          </a:p>
        </p:txBody>
      </p:sp>
      <p:sp>
        <p:nvSpPr>
          <p:cNvPr id="3" name="Content Placeholder 2"/>
          <p:cNvSpPr>
            <a:spLocks noGrp="1"/>
          </p:cNvSpPr>
          <p:nvPr>
            <p:ph sz="quarter" idx="1"/>
          </p:nvPr>
        </p:nvSpPr>
        <p:spPr>
          <a:xfrm>
            <a:off x="228600" y="1371600"/>
            <a:ext cx="7772400" cy="762000"/>
          </a:xfrm>
        </p:spPr>
        <p:txBody>
          <a:bodyPr>
            <a:normAutofit/>
          </a:bodyPr>
          <a:lstStyle/>
          <a:p>
            <a:r>
              <a:rPr lang="en-US" sz="3200" dirty="0" smtClean="0"/>
              <a:t>Positive metal ions floating in a sea of electrons.</a:t>
            </a:r>
            <a:endParaRPr lang="en-US" sz="3200" dirty="0"/>
          </a:p>
        </p:txBody>
      </p:sp>
      <p:pic>
        <p:nvPicPr>
          <p:cNvPr id="8194" name="Picture 2" descr="http://geology10.gomyclass.com/files/lecture2/html/images/slides/slide38.jpg"/>
          <p:cNvPicPr>
            <a:picLocks noChangeAspect="1" noChangeArrowheads="1"/>
          </p:cNvPicPr>
          <p:nvPr/>
        </p:nvPicPr>
        <p:blipFill rotWithShape="1">
          <a:blip r:embed="rId2">
            <a:extLst>
              <a:ext uri="{28A0092B-C50C-407E-A947-70E740481C1C}">
                <a14:useLocalDpi xmlns:a14="http://schemas.microsoft.com/office/drawing/2010/main" val="0"/>
              </a:ext>
            </a:extLst>
          </a:blip>
          <a:srcRect l="52618" t="28252" r="1" b="7303"/>
          <a:stretch/>
        </p:blipFill>
        <p:spPr bwMode="auto">
          <a:xfrm>
            <a:off x="5105400" y="2398470"/>
            <a:ext cx="3429000" cy="349792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4171" y="2420241"/>
            <a:ext cx="4648200" cy="1815882"/>
          </a:xfrm>
          <a:prstGeom prst="rect">
            <a:avLst/>
          </a:prstGeom>
          <a:noFill/>
        </p:spPr>
        <p:txBody>
          <a:bodyPr wrap="square" rtlCol="0">
            <a:spAutoFit/>
          </a:bodyPr>
          <a:lstStyle/>
          <a:p>
            <a:pPr marL="285750" indent="-285750">
              <a:buFont typeface="Arial" pitchFamily="34" charset="0"/>
              <a:buChar char="•"/>
            </a:pPr>
            <a:r>
              <a:rPr lang="en-US" sz="2800" dirty="0" smtClean="0"/>
              <a:t>Metals are excellent conductors of electricity</a:t>
            </a:r>
          </a:p>
          <a:p>
            <a:pPr marL="285750" indent="-285750">
              <a:buFont typeface="Arial" pitchFamily="34" charset="0"/>
              <a:buChar char="•"/>
            </a:pPr>
            <a:r>
              <a:rPr lang="en-US" sz="2800" dirty="0" smtClean="0"/>
              <a:t>Metals can be easily deformed</a:t>
            </a:r>
          </a:p>
          <a:p>
            <a:r>
              <a:rPr lang="en-US" sz="2800" dirty="0" smtClean="0"/>
              <a:t>   (They are malleable and ductile)</a:t>
            </a:r>
            <a:endParaRPr lang="en-US" sz="2800" dirty="0"/>
          </a:p>
        </p:txBody>
      </p:sp>
      <p:sp>
        <p:nvSpPr>
          <p:cNvPr id="6" name="TextBox 5"/>
          <p:cNvSpPr txBox="1"/>
          <p:nvPr/>
        </p:nvSpPr>
        <p:spPr>
          <a:xfrm>
            <a:off x="381000" y="4648200"/>
            <a:ext cx="4267200" cy="1200329"/>
          </a:xfrm>
          <a:prstGeom prst="rect">
            <a:avLst/>
          </a:prstGeom>
          <a:noFill/>
        </p:spPr>
        <p:txBody>
          <a:bodyPr wrap="square" rtlCol="0">
            <a:spAutoFit/>
          </a:bodyPr>
          <a:lstStyle/>
          <a:p>
            <a:r>
              <a:rPr lang="en-US" dirty="0" smtClean="0"/>
              <a:t>Know that metals are arranged in crystalline structures, but do not worry about the arrangement of these structures:  face-centered, body-centered, hexagonal.</a:t>
            </a:r>
            <a:endParaRPr lang="en-US" dirty="0"/>
          </a:p>
        </p:txBody>
      </p:sp>
    </p:spTree>
    <p:extLst>
      <p:ext uri="{BB962C8B-B14F-4D97-AF65-F5344CB8AC3E}">
        <p14:creationId xmlns:p14="http://schemas.microsoft.com/office/powerpoint/2010/main" val="37451712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357</TotalTime>
  <Words>1010</Words>
  <Application>Microsoft Office PowerPoint</Application>
  <PresentationFormat>On-screen Show (4:3)</PresentationFormat>
  <Paragraphs>156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Equity</vt:lpstr>
      <vt:lpstr>Chapters 7 and 8</vt:lpstr>
      <vt:lpstr>Valence Electrons</vt:lpstr>
      <vt:lpstr>Valence Electrons and Electron Dot Structures</vt:lpstr>
      <vt:lpstr>The Octet Rule - Metals </vt:lpstr>
      <vt:lpstr>The Octet Rule – Non-metals</vt:lpstr>
      <vt:lpstr>Formation of Ionic Compounds</vt:lpstr>
      <vt:lpstr>The Formation of Calcium Chloride</vt:lpstr>
      <vt:lpstr>Properties of Ionic Compounds</vt:lpstr>
      <vt:lpstr>Metallic Bonding</vt:lpstr>
      <vt:lpstr>Alloys</vt:lpstr>
      <vt:lpstr>Covalent Bonding</vt:lpstr>
      <vt:lpstr>Molecular and Structural Formulas</vt:lpstr>
      <vt:lpstr>Covalent Bonds and the Octet Rule</vt:lpstr>
      <vt:lpstr>Varieties of Covalent Bonds</vt:lpstr>
      <vt:lpstr>Varieties of Covalent Bonds</vt:lpstr>
      <vt:lpstr>Coordinate Covalent Bonds</vt:lpstr>
      <vt:lpstr>Resonance Structures</vt:lpstr>
      <vt:lpstr>Exceptions to the Octet Rule</vt:lpstr>
      <vt:lpstr>How to Draw a Lewis Structure for Molecules</vt:lpstr>
      <vt:lpstr>Polyatomic Ions</vt:lpstr>
      <vt:lpstr>Molecular Shape (VSEPR)</vt:lpstr>
      <vt:lpstr>Molecular Geometry</vt:lpstr>
      <vt:lpstr> Electronegativity and Polarity</vt:lpstr>
      <vt:lpstr>Chemical bonding is like “Tug-o-War”</vt:lpstr>
      <vt:lpstr>Molecular Polarity</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Chapters 7 and 8</dc:title>
  <dc:creator>Dawn</dc:creator>
  <cp:lastModifiedBy>Dawn</cp:lastModifiedBy>
  <cp:revision>20</cp:revision>
  <dcterms:created xsi:type="dcterms:W3CDTF">2011-12-06T22:40:10Z</dcterms:created>
  <dcterms:modified xsi:type="dcterms:W3CDTF">2011-12-07T04:37:31Z</dcterms:modified>
</cp:coreProperties>
</file>